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6"/>
  </p:notesMasterIdLst>
  <p:handoutMasterIdLst>
    <p:handoutMasterId r:id="rId17"/>
  </p:handoutMasterIdLst>
  <p:sldIdLst>
    <p:sldId id="318" r:id="rId5"/>
    <p:sldId id="316" r:id="rId6"/>
    <p:sldId id="322" r:id="rId7"/>
    <p:sldId id="325" r:id="rId8"/>
    <p:sldId id="317" r:id="rId9"/>
    <p:sldId id="326" r:id="rId10"/>
    <p:sldId id="324" r:id="rId11"/>
    <p:sldId id="323" r:id="rId12"/>
    <p:sldId id="327" r:id="rId13"/>
    <p:sldId id="328" r:id="rId14"/>
    <p:sldId id="276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36AF8D-5BEB-E041-9101-0495C1E2400F}">
          <p14:sldIdLst>
            <p14:sldId id="318"/>
            <p14:sldId id="316"/>
            <p14:sldId id="322"/>
            <p14:sldId id="325"/>
            <p14:sldId id="317"/>
            <p14:sldId id="326"/>
            <p14:sldId id="324"/>
            <p14:sldId id="323"/>
            <p14:sldId id="327"/>
            <p14:sldId id="328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B60"/>
    <a:srgbClr val="4FBFD3"/>
    <a:srgbClr val="E4067E"/>
    <a:srgbClr val="4F4C4E"/>
    <a:srgbClr val="808285"/>
    <a:srgbClr val="96004F"/>
    <a:srgbClr val="4D4D4F"/>
    <a:srgbClr val="C9C9C9"/>
    <a:srgbClr val="D385A9"/>
    <a:srgbClr val="C25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Kujunduslaad 1 – rõh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687"/>
  </p:normalViewPr>
  <p:slideViewPr>
    <p:cSldViewPr snapToGrid="0" snapToObjects="1" showGuides="1">
      <p:cViewPr varScale="1">
        <p:scale>
          <a:sx n="62" d="100"/>
          <a:sy n="62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6"/>
    </p:cViewPr>
  </p:sorterViewPr>
  <p:notesViewPr>
    <p:cSldViewPr snapToGrid="0" snapToObjects="1">
      <p:cViewPr varScale="1">
        <p:scale>
          <a:sx n="108" d="100"/>
          <a:sy n="108" d="100"/>
        </p:scale>
        <p:origin x="31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233B-0833-EF40-A4A4-4DDA2CCDF12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668B-42F9-8648-A8AF-436CB12C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6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5CFB8B-B9EB-4E3F-B143-7BE1A009C8C1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348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5444A00A-82C7-48B2-B253-5F786AF48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5705497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Presentatsiooni Pealkiri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6013392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/>
              <a:t>Nimi </a:t>
            </a:r>
            <a:r>
              <a:rPr lang="et-EE" sz="1800" dirty="0" err="1"/>
              <a:t>Nimeste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Teaduskond / instituut 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42276" y="4961733"/>
            <a:ext cx="8892396" cy="48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>
                <a:solidFill>
                  <a:schemeClr val="accent1"/>
                </a:solidFill>
              </a:rPr>
              <a:t>vajadusel kahel real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42901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753892C2-EB78-4D5A-B775-B61492AB87AF}" type="datetime1">
              <a:rPr lang="et-EE" smtClean="0"/>
              <a:t>01.11.2022</a:t>
            </a:fld>
            <a:endParaRPr lang="et-EE" dirty="0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A78C583B-B98D-45AB-8528-881BA9468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6624" y="6139575"/>
            <a:ext cx="2446760" cy="3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80246" y="1637322"/>
            <a:ext cx="8964613" cy="387924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 dirty="0"/>
              <a:t>Tabeli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96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77500"/>
            <a:ext cx="8964612" cy="44785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221907"/>
            <a:ext cx="8964611" cy="32946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27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89C08F48-2592-4EAF-B750-80A4E88D4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5705497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7" name="Freeform 6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97922"/>
            <a:ext cx="10159444" cy="9710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altLang="en-US" sz="2900" dirty="0">
                <a:solidFill>
                  <a:schemeClr val="accent1"/>
                </a:solidFill>
              </a:rPr>
              <a:t>Vajadusel ka KAHEL või kolmel REAL</a:t>
            </a:r>
            <a:endParaRPr lang="en-US" altLang="en-US" sz="2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3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lt 14">
            <a:extLst>
              <a:ext uri="{FF2B5EF4-FFF2-40B4-BE49-F238E27FC236}">
                <a16:creationId xmlns:a16="http://schemas.microsoft.com/office/drawing/2014/main" id="{8CD51808-37F8-4CCE-B92F-ACC40F621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-30480"/>
            <a:ext cx="7350643" cy="68580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F7596EE4-A1C1-4FEF-8368-9CF7D1AF1EF4}"/>
              </a:ext>
            </a:extLst>
          </p:cNvPr>
          <p:cNvGrpSpPr/>
          <p:nvPr userDrawn="1"/>
        </p:nvGrpSpPr>
        <p:grpSpPr>
          <a:xfrm>
            <a:off x="5128412" y="-30480"/>
            <a:ext cx="7063588" cy="6888480"/>
            <a:chOff x="4923693" y="-30480"/>
            <a:chExt cx="7063588" cy="688848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543C13F-7821-4DAE-9A90-AC943FA5CF8D}"/>
                </a:ext>
              </a:extLst>
            </p:cNvPr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CC11422-3994-43CA-8671-5ACFC608CFDB}"/>
                </a:ext>
              </a:extLst>
            </p:cNvPr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88807" y="2171481"/>
            <a:ext cx="4570131" cy="23334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altLang="en-US" sz="2900" dirty="0">
                <a:solidFill>
                  <a:schemeClr val="accent1"/>
                </a:solidFill>
              </a:rPr>
              <a:t>Vajadusel ka KAHEL või kolmel REAL</a:t>
            </a:r>
            <a:endParaRPr lang="en-US" altLang="en-US" sz="2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9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842065DE-1BDE-472C-BDAF-4708E092E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F8F3CD-B427-4CDD-9A77-CE9B5003B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481" y="3014000"/>
            <a:ext cx="4818968" cy="1964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900" b="1" i="0" cap="all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Vaheslaidi pealkiri</a:t>
            </a:r>
          </a:p>
          <a:p>
            <a:pPr lvl="0"/>
            <a:r>
              <a:rPr lang="et-EE" dirty="0"/>
              <a:t>Vajadusel ka kahel või kolmel 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6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>
            <a:extLst>
              <a:ext uri="{FF2B5EF4-FFF2-40B4-BE49-F238E27FC236}">
                <a16:creationId xmlns:a16="http://schemas.microsoft.com/office/drawing/2014/main" id="{E4206FF8-514E-4505-BE8B-525341DA5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5705497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884" y="1984278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46646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r>
              <a:rPr lang="en-US" altLang="en-US" sz="1700" b="0" cap="none" dirty="0" err="1">
                <a:solidFill>
                  <a:schemeClr val="accent2"/>
                </a:solidFill>
              </a:rPr>
              <a:t>Ehitajate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tee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5, 19086 Tallinn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, </a:t>
            </a:r>
          </a:p>
          <a:p>
            <a:r>
              <a:rPr lang="et-EE" altLang="en-US" sz="1700" b="0" cap="none" dirty="0">
                <a:solidFill>
                  <a:schemeClr val="accent2"/>
                </a:solidFill>
              </a:rPr>
              <a:t>Tel 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620 2002 (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E-R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8.30–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17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.00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)</a:t>
            </a:r>
            <a:endParaRPr lang="en-US" altLang="en-US" sz="1700" cap="none" dirty="0">
              <a:solidFill>
                <a:schemeClr val="accent2"/>
              </a:solidFill>
            </a:endParaRPr>
          </a:p>
          <a:p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endParaRPr lang="en-US" altLang="en-US" sz="1700" cap="none" dirty="0">
              <a:solidFill>
                <a:schemeClr val="accent2"/>
              </a:solidFill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5AC43473-77A6-4CD0-AD49-AF786CA472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3884" y="5947745"/>
            <a:ext cx="2447645" cy="3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6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77165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>
            <a:off x="1836653" y="5972632"/>
            <a:ext cx="2761100" cy="17513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kern="1200" cap="all" baseline="0">
                <a:solidFill>
                  <a:schemeClr val="accent2"/>
                </a:solidFill>
                <a:latin typeface="Verdana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en-US" sz="1200" b="0" dirty="0"/>
              <a:t>TALLINNA TEHNIKAÜLIKOOL</a:t>
            </a:r>
            <a:endParaRPr lang="en-US" altLang="en-US" sz="1200" b="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98624" y="5775158"/>
            <a:ext cx="0" cy="5700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26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 kahanevas järjeko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747121" y="2497982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974850" marR="0" indent="-203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3B3BC33-8ABA-48F1-BFB4-DE482C7C7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6024"/>
            <a:ext cx="8802241" cy="394053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261176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F7B326-813F-48FE-A89E-578AEFA0C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AB3674-C39F-4DA6-97F2-B4A2C52D8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8802241" cy="3939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358775" indent="-358775">
              <a:lnSpc>
                <a:spcPct val="100000"/>
              </a:lnSpc>
              <a:buClr>
                <a:srgbClr val="E4067E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2pPr>
            <a:lvl3pPr marL="358775" indent="-358775">
              <a:lnSpc>
                <a:spcPct val="100000"/>
              </a:lnSpc>
              <a:buClr>
                <a:srgbClr val="E4067E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4pPr>
            <a:lvl5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36396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80246" y="3119215"/>
            <a:ext cx="8802242" cy="239734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05953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lvl="2"/>
            <a:endParaRPr lang="et-E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58604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10242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80246" y="1586047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80246" y="2110812"/>
            <a:ext cx="8964613" cy="34057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559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57822"/>
            <a:ext cx="4248151" cy="49587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4351731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722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58068"/>
            <a:ext cx="4248151" cy="495849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94113" y="1628777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juhtslaidi tekstilaade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1600200" marR="0" lvl="3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971800" marR="0" lvl="6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 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650766A-072E-4409-BD86-07610A2139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0492" y="1576026"/>
            <a:ext cx="4351731" cy="394053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23950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3121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312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80247" y="1637322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37321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05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6"/>
            <a:ext cx="5109317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0572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7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dirty="0"/>
              <a:t>REDIGEERI JUHTSLAIDI</a:t>
            </a:r>
            <a:br>
              <a:rPr lang="et-EE" dirty="0"/>
            </a:br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534769"/>
            <a:ext cx="9182100" cy="398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C25A7929-01B4-41A5-8560-D9DF8B8D3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r="61689"/>
          <a:stretch/>
        </p:blipFill>
        <p:spPr>
          <a:xfrm>
            <a:off x="479426" y="5768975"/>
            <a:ext cx="1144276" cy="585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21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9" r:id="rId12"/>
    <p:sldLayoutId id="2147483922" r:id="rId13"/>
    <p:sldLayoutId id="2147483923" r:id="rId14"/>
    <p:sldLayoutId id="2147483920" r:id="rId15"/>
    <p:sldLayoutId id="2147483924" r:id="rId16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358775" indent="-358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lang="en-US" altLang="en-US" sz="1800" kern="1200" dirty="0">
          <a:solidFill>
            <a:srgbClr val="332B60"/>
          </a:solidFill>
          <a:latin typeface="+mn-lt"/>
          <a:ea typeface="+mn-ea"/>
          <a:cs typeface="+mn-cs"/>
        </a:defRPr>
      </a:lvl2pPr>
      <a:lvl3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358775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7" orient="horz" pos="34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953641" y="3901440"/>
            <a:ext cx="11072895" cy="1761055"/>
          </a:xfrm>
        </p:spPr>
        <p:txBody>
          <a:bodyPr/>
          <a:lstStyle/>
          <a:p>
            <a:r>
              <a:rPr lang="et-EE" sz="3600" dirty="0">
                <a:solidFill>
                  <a:schemeClr val="accent1"/>
                </a:solidFill>
              </a:rPr>
              <a:t>Projekti</a:t>
            </a:r>
            <a:r>
              <a:rPr lang="et-EE" sz="3600" dirty="0"/>
              <a:t> „Süvamahutite täituvuse automaatse jälgimise süsteemi arendamine“ </a:t>
            </a:r>
            <a:r>
              <a:rPr lang="et-EE" sz="3600" dirty="0">
                <a:solidFill>
                  <a:schemeClr val="accent1"/>
                </a:solidFill>
              </a:rPr>
              <a:t>tutvustus</a:t>
            </a:r>
          </a:p>
        </p:txBody>
      </p:sp>
      <p:sp>
        <p:nvSpPr>
          <p:cNvPr id="14" name="Teksti kohatäide 5"/>
          <p:cNvSpPr>
            <a:spLocks noGrp="1"/>
          </p:cNvSpPr>
          <p:nvPr>
            <p:ph type="body" sz="quarter" idx="13"/>
          </p:nvPr>
        </p:nvSpPr>
        <p:spPr>
          <a:xfrm>
            <a:off x="958720" y="6018815"/>
            <a:ext cx="5800895" cy="5433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solidFill>
                  <a:srgbClr val="332B60"/>
                </a:solidFill>
              </a:rPr>
              <a:t>Alexander Varushchenkov</a:t>
            </a:r>
            <a:br>
              <a:rPr lang="et-EE" sz="1800" dirty="0">
                <a:solidFill>
                  <a:srgbClr val="332B60"/>
                </a:solidFill>
              </a:rPr>
            </a:br>
            <a:r>
              <a:rPr lang="et-EE" sz="1800" dirty="0" err="1">
                <a:solidFill>
                  <a:srgbClr val="332B60"/>
                </a:solidFill>
              </a:rPr>
              <a:t>ViDRIK</a:t>
            </a:r>
            <a:endParaRPr lang="et-EE" sz="1800" dirty="0">
              <a:solidFill>
                <a:srgbClr val="332B6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E80C-5707-4EE3-95FB-495DF4DFF7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t-EE" dirty="0"/>
              <a:t>02.11.2022</a:t>
            </a:r>
          </a:p>
        </p:txBody>
      </p:sp>
    </p:spTree>
    <p:extLst>
      <p:ext uri="{BB962C8B-B14F-4D97-AF65-F5344CB8AC3E}">
        <p14:creationId xmlns:p14="http://schemas.microsoft.com/office/powerpoint/2010/main" val="159905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Potentsiaalne võit III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71699" y="1107709"/>
            <a:ext cx="8802242" cy="4976568"/>
          </a:xfrm>
        </p:spPr>
        <p:txBody>
          <a:bodyPr lIns="0" tIns="0" rIns="0" bIns="0" anchor="t">
            <a:normAutofit/>
          </a:bodyPr>
          <a:lstStyle/>
          <a:p>
            <a:pPr lvl="1"/>
            <a:r>
              <a:rPr lang="en-US" b="1" dirty="0" err="1">
                <a:ea typeface="Verdana"/>
              </a:rPr>
              <a:t>Kohalikule</a:t>
            </a:r>
            <a:r>
              <a:rPr lang="en-US" b="1" dirty="0">
                <a:ea typeface="Verdana"/>
              </a:rPr>
              <a:t> </a:t>
            </a:r>
            <a:r>
              <a:rPr lang="en-US" b="1" dirty="0" err="1">
                <a:ea typeface="Verdana"/>
              </a:rPr>
              <a:t>elanikule</a:t>
            </a:r>
            <a:r>
              <a:rPr lang="en-US" b="1" dirty="0">
                <a:ea typeface="Verdana"/>
              </a:rPr>
              <a:t>:</a:t>
            </a:r>
            <a:endParaRPr lang="en-US" dirty="0">
              <a:ea typeface="Verdana"/>
            </a:endParaRPr>
          </a:p>
          <a:p>
            <a:pPr lvl="2"/>
            <a:r>
              <a:rPr lang="et-EE" altLang="en-US" dirty="0"/>
              <a:t>1) informatsioon jäätmekonteineri täituvuse kohta; </a:t>
            </a:r>
          </a:p>
          <a:p>
            <a:pPr lvl="2"/>
            <a:endParaRPr lang="et-EE" altLang="en-US" dirty="0"/>
          </a:p>
          <a:p>
            <a:pPr lvl="2"/>
            <a:r>
              <a:rPr lang="et-EE" altLang="en-US" dirty="0"/>
              <a:t>2) jäätmeveo </a:t>
            </a:r>
            <a:r>
              <a:rPr lang="et-EE" altLang="en-US" b="1" dirty="0"/>
              <a:t>teenuse kulu vähendamine </a:t>
            </a:r>
            <a:r>
              <a:rPr lang="et-EE" altLang="en-US" dirty="0"/>
              <a:t>(vedu ainult täitumise korral); </a:t>
            </a:r>
          </a:p>
          <a:p>
            <a:pPr lvl="2"/>
            <a:endParaRPr lang="et-EE" altLang="en-US" dirty="0"/>
          </a:p>
          <a:p>
            <a:pPr lvl="2"/>
            <a:r>
              <a:rPr lang="et-EE" altLang="en-US" dirty="0"/>
              <a:t>3) </a:t>
            </a:r>
            <a:r>
              <a:rPr lang="et-EE" altLang="en-US" b="1" dirty="0"/>
              <a:t>ei ole</a:t>
            </a:r>
            <a:r>
              <a:rPr lang="et-EE" altLang="en-US" dirty="0"/>
              <a:t> jäätmekonteinerite </a:t>
            </a:r>
            <a:r>
              <a:rPr lang="et-EE" altLang="en-US" b="1" dirty="0" err="1"/>
              <a:t>ületäituvust</a:t>
            </a:r>
            <a:r>
              <a:rPr lang="et-EE" altLang="en-US" dirty="0"/>
              <a:t>; </a:t>
            </a:r>
          </a:p>
          <a:p>
            <a:pPr lvl="2"/>
            <a:endParaRPr lang="et-EE" altLang="en-US" dirty="0"/>
          </a:p>
          <a:p>
            <a:pPr lvl="2"/>
            <a:r>
              <a:rPr lang="et-EE" altLang="en-US" dirty="0"/>
              <a:t>4) jäätmete </a:t>
            </a:r>
            <a:r>
              <a:rPr lang="et-EE" altLang="en-US" b="1" dirty="0"/>
              <a:t>sorteerimise motivatsiooni</a:t>
            </a:r>
            <a:r>
              <a:rPr lang="et-EE" altLang="en-US" dirty="0"/>
              <a:t> suurendamine; </a:t>
            </a:r>
          </a:p>
          <a:p>
            <a:pPr lvl="2"/>
            <a:endParaRPr lang="et-EE" altLang="en-US" dirty="0"/>
          </a:p>
          <a:p>
            <a:pPr lvl="2"/>
            <a:r>
              <a:rPr lang="et-EE" altLang="en-US" dirty="0"/>
              <a:t>5) ebameeldivate lõhnade tekkimise vähendamine; </a:t>
            </a:r>
            <a:br>
              <a:rPr lang="et-EE" altLang="en-US" dirty="0"/>
            </a:br>
            <a:r>
              <a:rPr lang="et-EE" altLang="en-US" dirty="0"/>
              <a:t/>
            </a:r>
            <a:br>
              <a:rPr lang="et-EE" altLang="en-US" dirty="0"/>
            </a:br>
            <a:endParaRPr lang="et-EE" altLang="en-US" dirty="0"/>
          </a:p>
          <a:p>
            <a:pPr lvl="2"/>
            <a:endParaRPr lang="en-US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7268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r>
              <a:rPr lang="et-EE" sz="1700" b="0" cap="none" dirty="0">
                <a:latin typeface="Verdana"/>
                <a:ea typeface="Verdana"/>
              </a:rPr>
              <a:t>Järveküla tee 75, Kohtla-Järve,</a:t>
            </a:r>
            <a:r>
              <a:rPr lang="et-EE" altLang="en-US" sz="1700" b="0" cap="none" dirty="0">
                <a:latin typeface="Verdana"/>
                <a:ea typeface="Verdana"/>
              </a:rPr>
              <a:t> </a:t>
            </a:r>
            <a:endParaRPr lang="et-EE" sz="1800" dirty="0"/>
          </a:p>
          <a:p>
            <a:pPr>
              <a:lnSpc>
                <a:spcPct val="110000"/>
              </a:lnSpc>
            </a:pPr>
            <a:r>
              <a:rPr lang="et-EE" sz="1700" cap="none" dirty="0">
                <a:latin typeface="Verdana" panose="020B0604030504040204" pitchFamily="34" charset="0"/>
              </a:rPr>
              <a:t>www.taltech.ee/virumaa</a:t>
            </a:r>
            <a:endParaRPr lang="en-US" sz="1700" cap="none" dirty="0"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en-US" altLang="en-US" sz="1700" cap="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>
                <a:solidFill>
                  <a:srgbClr val="332B60"/>
                </a:solidFill>
              </a:rPr>
              <a:t>Põhiinfo</a:t>
            </a:r>
            <a:endParaRPr lang="en-US" altLang="en-US" dirty="0">
              <a:solidFill>
                <a:srgbClr val="332B60"/>
              </a:solidFill>
            </a:endParaRP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47282F8-61B5-48AB-96C9-9CDD317CE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606" y="1576024"/>
            <a:ext cx="10155335" cy="3940539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teostaja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t-EE" dirty="0"/>
              <a:t>Periood</a:t>
            </a:r>
            <a:r>
              <a:rPr lang="en-GB" dirty="0"/>
              <a:t>: 09.2022 - 06.2024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maksmus</a:t>
            </a:r>
            <a:r>
              <a:rPr lang="fi-FI" dirty="0"/>
              <a:t> (EUR)</a:t>
            </a:r>
            <a:r>
              <a:rPr lang="en-GB" dirty="0"/>
              <a:t>: 140 000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fi-FI" dirty="0" err="1"/>
              <a:t>Toetuse</a:t>
            </a:r>
            <a:r>
              <a:rPr lang="fi-FI" dirty="0"/>
              <a:t> summa (EUR):112 000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Partnerid</a:t>
            </a:r>
            <a:r>
              <a:rPr lang="fi-FI" dirty="0"/>
              <a:t>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44095-3D4C-834C-6421-E59F1E166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89" y="3546293"/>
            <a:ext cx="3429000" cy="476250"/>
          </a:xfrm>
          <a:prstGeom prst="rect">
            <a:avLst/>
          </a:prstGeom>
        </p:spPr>
      </p:pic>
      <p:pic>
        <p:nvPicPr>
          <p:cNvPr id="1026" name="Picture 2" descr="Kohtla-Järve Linnavalitsus">
            <a:extLst>
              <a:ext uri="{FF2B5EF4-FFF2-40B4-BE49-F238E27FC236}">
                <a16:creationId xmlns:a16="http://schemas.microsoft.com/office/drawing/2014/main" id="{CA5CB42A-6F49-A452-D759-13DB6A5E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29" y="4130722"/>
            <a:ext cx="3220266" cy="55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lia Eesti - Wikipedia">
            <a:extLst>
              <a:ext uri="{FF2B5EF4-FFF2-40B4-BE49-F238E27FC236}">
                <a16:creationId xmlns:a16="http://schemas.microsoft.com/office/drawing/2014/main" id="{F3C79D3A-3CF2-9558-74EF-AED2647A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15" y="4130722"/>
            <a:ext cx="1403169" cy="5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20E85-80E6-498F-915C-C3A9FC2EF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162" y="1335995"/>
            <a:ext cx="2181518" cy="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t-EE" dirty="0" err="1"/>
              <a:t>õhimõte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41388" y="1517651"/>
            <a:ext cx="6460898" cy="41401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</a:t>
            </a:r>
            <a:r>
              <a:rPr lang="et-EE" dirty="0" err="1"/>
              <a:t>uuakse</a:t>
            </a:r>
            <a:r>
              <a:rPr lang="et-EE" dirty="0"/>
              <a:t> lahendus, mis võimaldab prügikonteinerite täituvust reaalajas jälgida, muuta need pidevalt kättesaadavaks nii teenuse pakkujatele kui ka kasutajatele</a:t>
            </a:r>
            <a:r>
              <a:rPr lang="en-GB" dirty="0"/>
              <a:t>;</a:t>
            </a:r>
            <a:endParaRPr lang="et-EE" b="1" dirty="0"/>
          </a:p>
          <a:p>
            <a:endParaRPr lang="et-EE" b="1" dirty="0"/>
          </a:p>
          <a:p>
            <a:r>
              <a:rPr lang="en-US" b="1" dirty="0" err="1"/>
              <a:t>Andurid</a:t>
            </a:r>
            <a:r>
              <a:rPr lang="en-US" dirty="0"/>
              <a:t> </a:t>
            </a:r>
            <a:r>
              <a:rPr lang="en-US" dirty="0" err="1"/>
              <a:t>tuvastavad</a:t>
            </a:r>
            <a:r>
              <a:rPr lang="en-US" dirty="0"/>
              <a:t> </a:t>
            </a:r>
            <a:r>
              <a:rPr lang="en-US" dirty="0" err="1"/>
              <a:t>jäätmete</a:t>
            </a:r>
            <a:r>
              <a:rPr lang="en-US" dirty="0"/>
              <a:t> tase(</a:t>
            </a:r>
            <a:r>
              <a:rPr lang="en-US" dirty="0" err="1"/>
              <a:t>lisaks</a:t>
            </a:r>
            <a:r>
              <a:rPr lang="en-US" dirty="0"/>
              <a:t> ka </a:t>
            </a:r>
            <a:r>
              <a:rPr lang="en-US" dirty="0" err="1"/>
              <a:t>teised</a:t>
            </a:r>
            <a:r>
              <a:rPr lang="en-US" dirty="0"/>
              <a:t> </a:t>
            </a:r>
            <a:r>
              <a:rPr lang="en-US" dirty="0" err="1"/>
              <a:t>parameetrid</a:t>
            </a:r>
            <a:r>
              <a:rPr lang="en-US" dirty="0"/>
              <a:t> </a:t>
            </a:r>
            <a:r>
              <a:rPr lang="en-US" dirty="0" err="1"/>
              <a:t>nt</a:t>
            </a:r>
            <a:r>
              <a:rPr lang="en-US" dirty="0"/>
              <a:t> CO ja CO2, </a:t>
            </a:r>
            <a:r>
              <a:rPr lang="en-US" dirty="0" err="1"/>
              <a:t>temperatuur</a:t>
            </a:r>
            <a:r>
              <a:rPr lang="en-US" dirty="0"/>
              <a:t>, </a:t>
            </a:r>
            <a:r>
              <a:rPr lang="en-US" dirty="0" err="1"/>
              <a:t>asend</a:t>
            </a:r>
            <a:r>
              <a:rPr lang="en-US" dirty="0"/>
              <a:t>, </a:t>
            </a:r>
            <a:r>
              <a:rPr lang="en-US" dirty="0" err="1"/>
              <a:t>asukoht</a:t>
            </a:r>
            <a:r>
              <a:rPr lang="en-US" dirty="0"/>
              <a:t> </a:t>
            </a:r>
            <a:r>
              <a:rPr lang="en-US" dirty="0" err="1"/>
              <a:t>jne</a:t>
            </a:r>
            <a:r>
              <a:rPr lang="en-US" dirty="0"/>
              <a:t>) ja </a:t>
            </a:r>
            <a:r>
              <a:rPr lang="en-US" dirty="0" err="1"/>
              <a:t>edastavad</a:t>
            </a:r>
            <a:r>
              <a:rPr lang="en-US" dirty="0"/>
              <a:t> </a:t>
            </a:r>
            <a:r>
              <a:rPr lang="en-US" dirty="0" err="1"/>
              <a:t>andmed</a:t>
            </a:r>
            <a:r>
              <a:rPr lang="en-US" dirty="0"/>
              <a:t> </a:t>
            </a:r>
            <a:r>
              <a:rPr lang="en-US" dirty="0" err="1"/>
              <a:t>mobiilsidevõrkude</a:t>
            </a:r>
            <a:r>
              <a:rPr lang="en-US" dirty="0"/>
              <a:t> </a:t>
            </a:r>
            <a:r>
              <a:rPr lang="en-US" dirty="0" err="1"/>
              <a:t>kaudu</a:t>
            </a:r>
            <a:r>
              <a:rPr lang="en-US" dirty="0"/>
              <a:t> </a:t>
            </a:r>
            <a:r>
              <a:rPr lang="en-US" b="1" dirty="0" err="1"/>
              <a:t>jäätmekäitlusplatvormile</a:t>
            </a:r>
            <a:r>
              <a:rPr lang="en-GB" b="1" dirty="0"/>
              <a:t>;</a:t>
            </a:r>
          </a:p>
          <a:p>
            <a:endParaRPr lang="ru-RU" b="1" dirty="0"/>
          </a:p>
          <a:p>
            <a:r>
              <a:rPr lang="en-US" dirty="0" err="1"/>
              <a:t>Andurid</a:t>
            </a:r>
            <a:r>
              <a:rPr lang="en-US" dirty="0"/>
              <a:t> </a:t>
            </a:r>
            <a:r>
              <a:rPr lang="en-US" dirty="0" err="1"/>
              <a:t>võimaldavad</a:t>
            </a:r>
            <a:r>
              <a:rPr lang="en-US" dirty="0"/>
              <a:t> </a:t>
            </a:r>
            <a:r>
              <a:rPr lang="en-US" dirty="0" err="1"/>
              <a:t>kasutajatel</a:t>
            </a:r>
            <a:r>
              <a:rPr lang="en-US" dirty="0"/>
              <a:t> </a:t>
            </a:r>
            <a:r>
              <a:rPr lang="en-US" b="1" dirty="0" err="1"/>
              <a:t>reaalajas</a:t>
            </a:r>
            <a:r>
              <a:rPr lang="en-US" dirty="0"/>
              <a:t> </a:t>
            </a:r>
            <a:r>
              <a:rPr lang="en-US" dirty="0" err="1"/>
              <a:t>teada</a:t>
            </a:r>
            <a:r>
              <a:rPr lang="en-US" dirty="0"/>
              <a:t> </a:t>
            </a:r>
            <a:r>
              <a:rPr lang="en-US" dirty="0" err="1"/>
              <a:t>saada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t-EE" dirty="0"/>
              <a:t>konteineri</a:t>
            </a:r>
            <a:r>
              <a:rPr lang="en-US" dirty="0"/>
              <a:t> </a:t>
            </a:r>
            <a:r>
              <a:rPr lang="en-US" dirty="0" err="1"/>
              <a:t>täituvust</a:t>
            </a:r>
            <a:r>
              <a:rPr lang="en-GB" dirty="0"/>
              <a:t>;</a:t>
            </a:r>
          </a:p>
          <a:p>
            <a:endParaRPr lang="et-EE" dirty="0"/>
          </a:p>
          <a:p>
            <a:r>
              <a:rPr lang="en-US" dirty="0" err="1"/>
              <a:t>Platvorm</a:t>
            </a:r>
            <a:r>
              <a:rPr lang="en-US" dirty="0"/>
              <a:t> </a:t>
            </a:r>
            <a:r>
              <a:rPr lang="en-US" dirty="0" err="1"/>
              <a:t>aitab</a:t>
            </a:r>
            <a:r>
              <a:rPr lang="en-US" dirty="0"/>
              <a:t> </a:t>
            </a:r>
            <a:r>
              <a:rPr lang="en-US" dirty="0" err="1"/>
              <a:t>ette</a:t>
            </a:r>
            <a:r>
              <a:rPr lang="en-US" dirty="0"/>
              <a:t> </a:t>
            </a:r>
            <a:r>
              <a:rPr lang="en-US" b="1" dirty="0" err="1"/>
              <a:t>planeerida</a:t>
            </a:r>
            <a:r>
              <a:rPr lang="en-US" b="1" dirty="0"/>
              <a:t> </a:t>
            </a:r>
            <a:r>
              <a:rPr lang="et-EE" b="1" dirty="0"/>
              <a:t>väljavedu marsruuti</a:t>
            </a:r>
            <a:r>
              <a:rPr lang="en-US" dirty="0"/>
              <a:t>, </a:t>
            </a:r>
            <a:r>
              <a:rPr lang="en-US" dirty="0" err="1"/>
              <a:t>sihtides</a:t>
            </a:r>
            <a:r>
              <a:rPr lang="en-US" dirty="0"/>
              <a:t> </a:t>
            </a:r>
            <a:r>
              <a:rPr lang="en-US" dirty="0" err="1"/>
              <a:t>ainult</a:t>
            </a:r>
            <a:r>
              <a:rPr lang="en-US" dirty="0"/>
              <a:t> </a:t>
            </a:r>
            <a:r>
              <a:rPr lang="en-US" dirty="0" err="1"/>
              <a:t>täis</a:t>
            </a:r>
            <a:r>
              <a:rPr lang="en-US" dirty="0"/>
              <a:t> </a:t>
            </a:r>
            <a:r>
              <a:rPr lang="en-US" dirty="0" err="1"/>
              <a:t>prügikastide</a:t>
            </a:r>
            <a:r>
              <a:rPr lang="en-US" dirty="0"/>
              <a:t> </a:t>
            </a:r>
            <a:r>
              <a:rPr lang="en-US" dirty="0" err="1"/>
              <a:t>asukohti</a:t>
            </a:r>
            <a:r>
              <a:rPr lang="en-US" dirty="0"/>
              <a:t>.</a:t>
            </a:r>
            <a:r>
              <a:rPr lang="et-EE" dirty="0"/>
              <a:t> 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2056" name="Picture 8" descr="https://www.ecubelabs.com/wp-content/uploads/2017/10/waste-collection-route-optim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92" y="4132641"/>
            <a:ext cx="3333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nimated Molok Waste Container - 3D Model by artpolka">
            <a:extLst>
              <a:ext uri="{FF2B5EF4-FFF2-40B4-BE49-F238E27FC236}">
                <a16:creationId xmlns:a16="http://schemas.microsoft.com/office/drawing/2014/main" id="{508366DE-7248-729D-3217-98CBF7F7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96" y="866644"/>
            <a:ext cx="3265997" cy="32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3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nteinerid">
            <a:extLst>
              <a:ext uri="{FF2B5EF4-FFF2-40B4-BE49-F238E27FC236}">
                <a16:creationId xmlns:a16="http://schemas.microsoft.com/office/drawing/2014/main" id="{449DCDCE-F684-42DE-032E-12754638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02" y="846951"/>
            <a:ext cx="6770194" cy="45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lok Deep Collection Systems - Transit Alliance">
            <a:extLst>
              <a:ext uri="{FF2B5EF4-FFF2-40B4-BE49-F238E27FC236}">
                <a16:creationId xmlns:a16="http://schemas.microsoft.com/office/drawing/2014/main" id="{A5690CB1-1BA8-8D64-4975-F9627BFE5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9" r="27524"/>
          <a:stretch/>
        </p:blipFill>
        <p:spPr bwMode="auto">
          <a:xfrm>
            <a:off x="1175658" y="846950"/>
            <a:ext cx="2875785" cy="45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6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 err="1">
                <a:solidFill>
                  <a:srgbClr val="332B60"/>
                </a:solidFill>
              </a:rPr>
              <a:t>Teema</a:t>
            </a:r>
            <a:r>
              <a:rPr lang="en-GB" altLang="en-US" dirty="0">
                <a:solidFill>
                  <a:srgbClr val="332B60"/>
                </a:solidFill>
              </a:rPr>
              <a:t> </a:t>
            </a:r>
            <a:r>
              <a:rPr lang="en-GB" altLang="en-US" dirty="0" err="1">
                <a:solidFill>
                  <a:srgbClr val="332B60"/>
                </a:solidFill>
              </a:rPr>
              <a:t>aktuaalsus</a:t>
            </a:r>
            <a:endParaRPr lang="en-US" altLang="en-US" dirty="0">
              <a:solidFill>
                <a:srgbClr val="332B60"/>
              </a:solidFill>
            </a:endParaRPr>
          </a:p>
          <a:p>
            <a:endParaRPr lang="en-US" altLang="en-US" dirty="0">
              <a:solidFill>
                <a:srgbClr val="332B60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82B5D9-2E79-A05B-A900-E92FA6EDB9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4375" y="1515611"/>
            <a:ext cx="9663249" cy="1966889"/>
          </a:xfrm>
        </p:spPr>
        <p:txBody>
          <a:bodyPr>
            <a:normAutofit fontScale="85000" lnSpcReduction="10000"/>
          </a:bodyPr>
          <a:lstStyle/>
          <a:p>
            <a:r>
              <a:rPr lang="da-DK" altLang="en-US" b="1" dirty="0"/>
              <a:t>40%</a:t>
            </a:r>
            <a:r>
              <a:rPr lang="da-DK" altLang="en-US" dirty="0"/>
              <a:t> tühjendatud prügikastidest sisaldab </a:t>
            </a:r>
            <a:r>
              <a:rPr lang="da-DK" altLang="en-US" b="1" dirty="0"/>
              <a:t>vähem kui 25% prügimahust</a:t>
            </a:r>
            <a:r>
              <a:rPr lang="da-DK" altLang="en-US" dirty="0"/>
              <a:t>;</a:t>
            </a:r>
          </a:p>
          <a:p>
            <a:endParaRPr lang="et-EE" altLang="en-US" dirty="0"/>
          </a:p>
          <a:p>
            <a:r>
              <a:rPr lang="fi-FI" b="1" dirty="0"/>
              <a:t>90%</a:t>
            </a:r>
            <a:r>
              <a:rPr lang="fi-FI" dirty="0"/>
              <a:t> </a:t>
            </a:r>
            <a:r>
              <a:rPr lang="fi-FI" dirty="0" err="1"/>
              <a:t>prügikastidest</a:t>
            </a:r>
            <a:r>
              <a:rPr lang="fi-FI" dirty="0"/>
              <a:t> </a:t>
            </a:r>
            <a:r>
              <a:rPr lang="fi-FI" dirty="0" err="1"/>
              <a:t>tühjen</a:t>
            </a:r>
            <a:r>
              <a:rPr lang="et-EE" dirty="0" err="1"/>
              <a:t>damise</a:t>
            </a:r>
            <a:r>
              <a:rPr lang="et-EE" dirty="0"/>
              <a:t> ajal</a:t>
            </a:r>
            <a:r>
              <a:rPr lang="fi-FI" dirty="0"/>
              <a:t> </a:t>
            </a:r>
            <a:r>
              <a:rPr lang="fi-FI" b="1" dirty="0"/>
              <a:t>ei ole </a:t>
            </a:r>
            <a:r>
              <a:rPr lang="fi-FI" b="1" dirty="0" err="1"/>
              <a:t>täis</a:t>
            </a:r>
            <a:r>
              <a:rPr lang="fi-FI" dirty="0"/>
              <a:t>;</a:t>
            </a:r>
            <a:endParaRPr lang="ru-RU" dirty="0"/>
          </a:p>
          <a:p>
            <a:endParaRPr lang="ru-RU" dirty="0"/>
          </a:p>
          <a:p>
            <a:r>
              <a:rPr lang="en-GB" dirty="0" err="1"/>
              <a:t>Sageli</a:t>
            </a:r>
            <a:r>
              <a:rPr lang="en-GB" dirty="0"/>
              <a:t> ka </a:t>
            </a:r>
            <a:r>
              <a:rPr lang="fi-FI" dirty="0" err="1"/>
              <a:t>vastupidine</a:t>
            </a:r>
            <a:r>
              <a:rPr lang="fi-FI" dirty="0"/>
              <a:t> </a:t>
            </a:r>
            <a:r>
              <a:rPr lang="fi-FI" dirty="0" err="1"/>
              <a:t>olukord</a:t>
            </a:r>
            <a:r>
              <a:rPr lang="fi-FI" dirty="0"/>
              <a:t>, </a:t>
            </a:r>
            <a:r>
              <a:rPr lang="fi-FI" b="1" dirty="0" err="1"/>
              <a:t>ülevoolavad</a:t>
            </a:r>
            <a:r>
              <a:rPr lang="fi-FI" b="1" dirty="0"/>
              <a:t> </a:t>
            </a:r>
            <a:r>
              <a:rPr lang="fi-FI" b="1" dirty="0" err="1"/>
              <a:t>konteinerid</a:t>
            </a:r>
            <a:r>
              <a:rPr lang="fi-FI" b="1" dirty="0"/>
              <a:t> </a:t>
            </a:r>
            <a:r>
              <a:rPr lang="fi-FI" dirty="0" err="1"/>
              <a:t>seisavad</a:t>
            </a:r>
            <a:r>
              <a:rPr lang="fi-FI" dirty="0"/>
              <a:t> </a:t>
            </a:r>
            <a:r>
              <a:rPr lang="fi-FI" dirty="0" err="1"/>
              <a:t>päevi</a:t>
            </a:r>
            <a:r>
              <a:rPr lang="fi-FI" dirty="0"/>
              <a:t> ilma </a:t>
            </a:r>
            <a:r>
              <a:rPr lang="fi-FI" dirty="0" err="1"/>
              <a:t>tühjendamata</a:t>
            </a:r>
            <a:r>
              <a:rPr lang="fi-FI" dirty="0"/>
              <a:t>;</a:t>
            </a:r>
          </a:p>
          <a:p>
            <a:endParaRPr lang="en-US" dirty="0"/>
          </a:p>
          <a:p>
            <a:r>
              <a:rPr lang="et-EE" dirty="0"/>
              <a:t>Tark jäätmete käitlemine võimaldab </a:t>
            </a:r>
            <a:r>
              <a:rPr lang="et-EE" b="1" dirty="0"/>
              <a:t>säästa kuni 50% prügi väljaveo </a:t>
            </a:r>
            <a:r>
              <a:rPr lang="et-EE" b="1" dirty="0" err="1"/>
              <a:t>maksmusest</a:t>
            </a:r>
            <a:r>
              <a:rPr lang="en-GB" dirty="0"/>
              <a:t>.</a:t>
            </a:r>
            <a:endParaRPr lang="en-US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4455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82127-46E1-AED5-A677-B8B85662D5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Eelised konkurentidega võrreldes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E2D7C-21CA-46EE-6695-9D9BB3AD74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fi-FI" dirty="0" err="1"/>
              <a:t>ahendus</a:t>
            </a:r>
            <a:r>
              <a:rPr lang="fi-FI" dirty="0"/>
              <a:t> on </a:t>
            </a:r>
            <a:r>
              <a:rPr lang="fi-FI" dirty="0" err="1"/>
              <a:t>suunatud</a:t>
            </a:r>
            <a:r>
              <a:rPr lang="fi-FI" dirty="0"/>
              <a:t> </a:t>
            </a:r>
            <a:r>
              <a:rPr lang="fi-FI" dirty="0" err="1"/>
              <a:t>eelkõige</a:t>
            </a:r>
            <a:r>
              <a:rPr lang="fi-FI" dirty="0"/>
              <a:t> </a:t>
            </a:r>
            <a:r>
              <a:rPr lang="fi-FI" b="1" dirty="0"/>
              <a:t>Eesti </a:t>
            </a:r>
            <a:r>
              <a:rPr lang="fi-FI" b="1" dirty="0" err="1"/>
              <a:t>kliendile</a:t>
            </a:r>
            <a:r>
              <a:rPr lang="fi-FI" dirty="0"/>
              <a:t>;</a:t>
            </a:r>
          </a:p>
          <a:p>
            <a:endParaRPr lang="fi-FI" dirty="0"/>
          </a:p>
          <a:p>
            <a:r>
              <a:rPr lang="en-GB" dirty="0" err="1"/>
              <a:t>Maksimaalselt</a:t>
            </a:r>
            <a:r>
              <a:rPr lang="en-GB" dirty="0"/>
              <a:t> </a:t>
            </a:r>
            <a:r>
              <a:rPr lang="et-EE" b="1" dirty="0"/>
              <a:t>konkurentsivõimeline hind</a:t>
            </a:r>
            <a:r>
              <a:rPr lang="en-GB" dirty="0"/>
              <a:t>;</a:t>
            </a:r>
          </a:p>
          <a:p>
            <a:endParaRPr lang="en-GB" dirty="0"/>
          </a:p>
          <a:p>
            <a:r>
              <a:rPr lang="en-GB" b="1" dirty="0"/>
              <a:t>P</a:t>
            </a:r>
            <a:r>
              <a:rPr lang="et-EE" b="1" dirty="0" err="1"/>
              <a:t>aindlik</a:t>
            </a:r>
            <a:r>
              <a:rPr lang="et-EE" b="1" dirty="0"/>
              <a:t> süsteem</a:t>
            </a:r>
            <a:r>
              <a:rPr lang="et-EE" dirty="0"/>
              <a:t>, mis võimaldab eemaldada või lisada funktsioone sõltuvalt kliendi vajadustest</a:t>
            </a:r>
            <a:r>
              <a:rPr lang="ru-RU" dirty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1587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Andmete analüüsi võimalused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 lIns="0" tIns="0" rIns="0" bIns="0" anchor="t"/>
          <a:lstStyle/>
          <a:p>
            <a:r>
              <a:rPr lang="en-US" dirty="0" err="1"/>
              <a:t>Täituvuse</a:t>
            </a:r>
            <a:r>
              <a:rPr lang="en-US" dirty="0"/>
              <a:t> </a:t>
            </a:r>
            <a:r>
              <a:rPr lang="en-US" dirty="0" err="1"/>
              <a:t>sagedus</a:t>
            </a:r>
            <a:r>
              <a:rPr lang="en-US" dirty="0"/>
              <a:t>;</a:t>
            </a:r>
            <a:endParaRPr lang="en-US" dirty="0">
              <a:ea typeface="Verdana"/>
            </a:endParaRPr>
          </a:p>
          <a:p>
            <a:r>
              <a:rPr lang="en-US" dirty="0" err="1"/>
              <a:t>Kütusekulu</a:t>
            </a:r>
            <a:r>
              <a:rPr lang="en-US" dirty="0"/>
              <a:t>;</a:t>
            </a:r>
          </a:p>
          <a:p>
            <a:r>
              <a:rPr lang="en-US" dirty="0" err="1"/>
              <a:t>Tööjõukulu</a:t>
            </a:r>
            <a:r>
              <a:rPr lang="en-US" dirty="0"/>
              <a:t>;</a:t>
            </a:r>
          </a:p>
          <a:p>
            <a:r>
              <a:rPr lang="en-US" dirty="0" err="1"/>
              <a:t>Väljaveo</a:t>
            </a:r>
            <a:r>
              <a:rPr lang="en-US" dirty="0"/>
              <a:t> </a:t>
            </a:r>
            <a:r>
              <a:rPr lang="en-US" dirty="0" err="1"/>
              <a:t>tasu</a:t>
            </a:r>
            <a:r>
              <a:rPr lang="en-US" dirty="0"/>
              <a:t>;</a:t>
            </a:r>
          </a:p>
          <a:p>
            <a:r>
              <a:rPr lang="en-US" dirty="0" err="1"/>
              <a:t>Keskkonnamõju</a:t>
            </a:r>
            <a:r>
              <a:rPr lang="en-US" dirty="0"/>
              <a:t>;</a:t>
            </a:r>
            <a:endParaRPr lang="ru-RU" dirty="0"/>
          </a:p>
          <a:p>
            <a:r>
              <a:rPr lang="et-EE" dirty="0">
                <a:ea typeface="Verdana"/>
              </a:rPr>
              <a:t>Põletamine</a:t>
            </a:r>
            <a:r>
              <a:rPr lang="en-US" dirty="0">
                <a:ea typeface="Verdana"/>
              </a:rPr>
              <a:t>;</a:t>
            </a:r>
            <a:endParaRPr lang="ru-RU" dirty="0">
              <a:ea typeface="Verdana"/>
            </a:endParaRPr>
          </a:p>
          <a:p>
            <a:r>
              <a:rPr lang="et-EE" dirty="0">
                <a:ea typeface="Verdana"/>
              </a:rPr>
              <a:t>Vandalism</a:t>
            </a:r>
            <a:r>
              <a:rPr lang="en-US" dirty="0">
                <a:ea typeface="Verdana"/>
              </a:rPr>
              <a:t>;</a:t>
            </a:r>
          </a:p>
          <a:p>
            <a:r>
              <a:rPr lang="fi-FI" dirty="0"/>
              <a:t>Hinnata alad kus on vaja rohkem/vähem prügikaste;</a:t>
            </a:r>
            <a:endParaRPr lang="et-EE" dirty="0"/>
          </a:p>
          <a:p>
            <a:r>
              <a:rPr lang="et-EE" dirty="0"/>
              <a:t>jmt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9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Potentsiaalne võit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71699" y="1107709"/>
            <a:ext cx="8802242" cy="4976568"/>
          </a:xfrm>
        </p:spPr>
        <p:txBody>
          <a:bodyPr lIns="0" tIns="0" rIns="0" bIns="0" anchor="t">
            <a:normAutofit fontScale="85000" lnSpcReduction="20000"/>
          </a:bodyPr>
          <a:lstStyle/>
          <a:p>
            <a:pPr lvl="1"/>
            <a:r>
              <a:rPr lang="en-GB" b="1" dirty="0"/>
              <a:t>L</a:t>
            </a:r>
            <a:r>
              <a:rPr lang="et-EE" b="1" dirty="0"/>
              <a:t>innale:</a:t>
            </a:r>
          </a:p>
          <a:p>
            <a:pPr lvl="2"/>
            <a:r>
              <a:rPr lang="et-EE" dirty="0"/>
              <a:t>1) </a:t>
            </a:r>
            <a:r>
              <a:rPr lang="et-EE" b="1" dirty="0"/>
              <a:t>esteetiline välimus </a:t>
            </a:r>
            <a:r>
              <a:rPr lang="et-EE" dirty="0"/>
              <a:t>ja korrasolek;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2) infrastruktuuri </a:t>
            </a:r>
            <a:r>
              <a:rPr lang="et-EE" b="1" dirty="0"/>
              <a:t>arendamine andmete alusel </a:t>
            </a:r>
            <a:r>
              <a:rPr lang="et-EE" dirty="0"/>
              <a:t>(prügikonteinerite arv, maht, koht);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3) tühjendussõitude vähendamine parandab ohutust õuedes;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4) sorteeritud jäätmete mahu suurendamine ja jäätmeveo </a:t>
            </a:r>
            <a:r>
              <a:rPr lang="et-EE" b="1" dirty="0"/>
              <a:t>teenuse kulu vähendamine</a:t>
            </a:r>
            <a:r>
              <a:rPr lang="et-EE" dirty="0"/>
              <a:t>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5) CO2 ja teiste gaaside vähendamine;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6) teede lumest puhastamine planeerimine;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7) üldine ülevaade jäätmetasemest prügikonteinerites, kogutud jäätmete mahust;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8) informatsioon kahjustatud või </a:t>
            </a:r>
            <a:r>
              <a:rPr lang="et-EE" dirty="0" err="1"/>
              <a:t>ületäidetud</a:t>
            </a:r>
            <a:r>
              <a:rPr lang="et-EE" dirty="0"/>
              <a:t> konteineri kohta. </a:t>
            </a:r>
            <a:endParaRPr lang="et-EE" dirty="0">
              <a:ea typeface="Verdana"/>
            </a:endParaRPr>
          </a:p>
          <a:p>
            <a:pPr marL="457200" lvl="1" indent="0">
              <a:buNone/>
            </a:pPr>
            <a:r>
              <a:rPr lang="et-EE" altLang="en-US" dirty="0"/>
              <a:t/>
            </a:r>
            <a:br>
              <a:rPr lang="et-EE" altLang="en-US" dirty="0"/>
            </a:br>
            <a:r>
              <a:rPr lang="et-EE" altLang="en-US" dirty="0"/>
              <a:t/>
            </a:r>
            <a:br>
              <a:rPr lang="et-EE" altLang="en-US" dirty="0"/>
            </a:br>
            <a:endParaRPr lang="et-EE" altLang="en-US" dirty="0"/>
          </a:p>
          <a:p>
            <a:pPr lvl="2"/>
            <a:endParaRPr lang="en-US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6877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Potentsiaalne võit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71699" y="1107709"/>
            <a:ext cx="8802242" cy="4976568"/>
          </a:xfrm>
        </p:spPr>
        <p:txBody>
          <a:bodyPr lIns="0" tIns="0" rIns="0" bIns="0" anchor="t">
            <a:normAutofit fontScale="77500" lnSpcReduction="20000"/>
          </a:bodyPr>
          <a:lstStyle/>
          <a:p>
            <a:pPr lvl="1"/>
            <a:r>
              <a:rPr lang="en-US" b="1" dirty="0" err="1"/>
              <a:t>Prügiveo</a:t>
            </a:r>
            <a:r>
              <a:rPr lang="en-US" b="1" dirty="0"/>
              <a:t> </a:t>
            </a:r>
            <a:r>
              <a:rPr lang="en-US" b="1" dirty="0" err="1"/>
              <a:t>firmale</a:t>
            </a:r>
            <a:r>
              <a:rPr lang="en-US" b="1" dirty="0"/>
              <a:t>:</a:t>
            </a:r>
            <a:endParaRPr lang="et-EE" b="1" dirty="0"/>
          </a:p>
          <a:p>
            <a:pPr lvl="2"/>
            <a:r>
              <a:rPr lang="et-EE" dirty="0"/>
              <a:t>1) graafiku järgi jäätmeveoteenusest loobumine ja </a:t>
            </a:r>
            <a:r>
              <a:rPr lang="et-EE" b="1" dirty="0"/>
              <a:t>tühisõitude vähendamine</a:t>
            </a:r>
            <a:r>
              <a:rPr lang="et-EE" dirty="0"/>
              <a:t>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2) </a:t>
            </a:r>
            <a:r>
              <a:rPr lang="et-EE" b="1" dirty="0"/>
              <a:t>kütusekulu vähendamine</a:t>
            </a:r>
            <a:r>
              <a:rPr lang="et-EE" dirty="0"/>
              <a:t>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3) sorteeritud jäätmete mahu suurendamine (inimesed üle täidetud konteineri puhul ei viska sorteeritud jäätmed mittesobiliku konteinerisse);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4) </a:t>
            </a:r>
            <a:r>
              <a:rPr lang="et-EE" b="1" dirty="0"/>
              <a:t>personalikulu vähendamine</a:t>
            </a:r>
            <a:r>
              <a:rPr lang="et-EE" dirty="0"/>
              <a:t>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5) sorteeritud jäätmetest saadud </a:t>
            </a:r>
            <a:r>
              <a:rPr lang="et-EE" b="1" dirty="0"/>
              <a:t>tulu suurendamine</a:t>
            </a:r>
            <a:r>
              <a:rPr lang="et-EE" dirty="0"/>
              <a:t>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6)</a:t>
            </a:r>
            <a:r>
              <a:rPr lang="et-EE" b="1" dirty="0"/>
              <a:t> optimeeritud marsruut</a:t>
            </a:r>
            <a:r>
              <a:rPr lang="et-EE" dirty="0"/>
              <a:t>, mis vähendab jäätmete kogumise aega ja läbitud teed;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7) olemasoleva jäätmeveoteenuste hinna- ja ärimudeli muutmine;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8) andmete põhjal (sorteeritud ja mitte sorteeritud jäätmete maht) eeldatava tulu ennustamine; </a:t>
            </a:r>
          </a:p>
          <a:p>
            <a:pPr lvl="2"/>
            <a:endParaRPr lang="et-EE" dirty="0"/>
          </a:p>
          <a:p>
            <a:pPr lvl="2"/>
            <a:r>
              <a:rPr lang="et-EE" dirty="0"/>
              <a:t>9) vajalike </a:t>
            </a:r>
            <a:r>
              <a:rPr lang="et-EE" b="1" dirty="0"/>
              <a:t>jäätmeveokite arvu prognoosimine</a:t>
            </a:r>
            <a:r>
              <a:rPr lang="et-EE" dirty="0"/>
              <a:t>.</a:t>
            </a:r>
            <a:endParaRPr lang="en-US" dirty="0">
              <a:ea typeface="Verdana"/>
            </a:endParaRPr>
          </a:p>
          <a:p>
            <a:pPr marL="457200" lvl="1" indent="0">
              <a:buNone/>
            </a:pPr>
            <a:r>
              <a:rPr lang="et-EE" altLang="en-US" dirty="0"/>
              <a:t/>
            </a:r>
            <a:br>
              <a:rPr lang="et-EE" altLang="en-US" dirty="0"/>
            </a:br>
            <a:endParaRPr lang="et-EE" altLang="en-US" dirty="0"/>
          </a:p>
          <a:p>
            <a:pPr lvl="2"/>
            <a:endParaRPr lang="en-US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6117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8D6ECAA6BCDE4E8504978CE57AFA79" ma:contentTypeVersion="14" ma:contentTypeDescription="Create a new document." ma:contentTypeScope="" ma:versionID="0caff1347bda5ac870392fc688bd45d5">
  <xsd:schema xmlns:xsd="http://www.w3.org/2001/XMLSchema" xmlns:xs="http://www.w3.org/2001/XMLSchema" xmlns:p="http://schemas.microsoft.com/office/2006/metadata/properties" xmlns:ns2="e9618a8d-feaa-4252-8e32-5257c6d3e1c9" xmlns:ns3="6d98d307-c6fb-4d45-863b-4236aa3b91d3" targetNamespace="http://schemas.microsoft.com/office/2006/metadata/properties" ma:root="true" ma:fieldsID="cf349d32833f45a638f028a85aa4a8b1" ns2:_="" ns3:_="">
    <xsd:import namespace="e9618a8d-feaa-4252-8e32-5257c6d3e1c9"/>
    <xsd:import namespace="6d98d307-c6fb-4d45-863b-4236aa3b9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18a8d-feaa-4252-8e32-5257c6d3e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8d307-c6fb-4d45-863b-4236aa3b9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3d03a5d-58e0-475e-95e6-431100b1c212}" ma:internalName="TaxCatchAll" ma:showField="CatchAllData" ma:web="6d98d307-c6fb-4d45-863b-4236aa3b9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618a8d-feaa-4252-8e32-5257c6d3e1c9">
      <Terms xmlns="http://schemas.microsoft.com/office/infopath/2007/PartnerControls"/>
    </lcf76f155ced4ddcb4097134ff3c332f>
    <TaxCatchAll xmlns="6d98d307-c6fb-4d45-863b-4236aa3b91d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17E3D4-B199-459C-ACB0-BA94958C2F16}"/>
</file>

<file path=customXml/itemProps2.xml><?xml version="1.0" encoding="utf-8"?>
<ds:datastoreItem xmlns:ds="http://schemas.openxmlformats.org/officeDocument/2006/customXml" ds:itemID="{D7B9C855-1340-457B-BBB0-34750AF1C1FB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d5098a2-9ffb-4cb2-8e90-115a59087091"/>
    <ds:schemaRef ds:uri="5af80887-08b3-4544-b45b-f37a200b57c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06D4CA-1897-4E29-82C7-1647A05FDB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7570</TotalTime>
  <Words>463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Anu Teder</dc:creator>
  <cp:lastModifiedBy>heiko</cp:lastModifiedBy>
  <cp:revision>209</cp:revision>
  <dcterms:created xsi:type="dcterms:W3CDTF">2018-09-19T06:51:01Z</dcterms:created>
  <dcterms:modified xsi:type="dcterms:W3CDTF">2022-11-01T06:47:29Z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9643374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0x010100328D6ECAA6BCDE4E8504978CE57AFA79</vt:lpwstr>
  </property>
</Properties>
</file>