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0"/>
  </p:notesMasterIdLst>
  <p:sldIdLst>
    <p:sldId id="283" r:id="rId6"/>
    <p:sldId id="267" r:id="rId7"/>
    <p:sldId id="277" r:id="rId8"/>
    <p:sldId id="270" r:id="rId9"/>
    <p:sldId id="276" r:id="rId10"/>
    <p:sldId id="271" r:id="rId11"/>
    <p:sldId id="286" r:id="rId12"/>
    <p:sldId id="287" r:id="rId13"/>
    <p:sldId id="284" r:id="rId14"/>
    <p:sldId id="288" r:id="rId15"/>
    <p:sldId id="285" r:id="rId16"/>
    <p:sldId id="289" r:id="rId17"/>
    <p:sldId id="280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682D1-0CA1-418F-974E-335E95DFA498}" v="3" dt="2022-11-01T12:46:33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ko Põdersalu" userId="S::hepode@ttu.ee::668c5092-473b-4c8b-9c8a-300e86eaac33" providerId="AD" clId="Web-{8DF682D1-0CA1-418F-974E-335E95DFA498}"/>
    <pc:docChg chg="modSld">
      <pc:chgData name="Heiko Põdersalu" userId="S::hepode@ttu.ee::668c5092-473b-4c8b-9c8a-300e86eaac33" providerId="AD" clId="Web-{8DF682D1-0CA1-418F-974E-335E95DFA498}" dt="2022-11-01T12:46:27.230" v="1" actId="20577"/>
      <pc:docMkLst>
        <pc:docMk/>
      </pc:docMkLst>
      <pc:sldChg chg="modSp">
        <pc:chgData name="Heiko Põdersalu" userId="S::hepode@ttu.ee::668c5092-473b-4c8b-9c8a-300e86eaac33" providerId="AD" clId="Web-{8DF682D1-0CA1-418F-974E-335E95DFA498}" dt="2022-11-01T12:46:27.230" v="1" actId="20577"/>
        <pc:sldMkLst>
          <pc:docMk/>
          <pc:sldMk cId="833760887" sldId="286"/>
        </pc:sldMkLst>
        <pc:spChg chg="mod">
          <ac:chgData name="Heiko Põdersalu" userId="S::hepode@ttu.ee::668c5092-473b-4c8b-9c8a-300e86eaac33" providerId="AD" clId="Web-{8DF682D1-0CA1-418F-974E-335E95DFA498}" dt="2022-11-01T12:46:27.230" v="1" actId="20577"/>
          <ac:spMkLst>
            <pc:docMk/>
            <pc:sldMk cId="833760887" sldId="28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4F214-DC80-4C39-96ED-5E7A7F411207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0E346-6703-4254-ADEC-036CFEC6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2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2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86498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14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8812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C7B2-434D-4981-88DB-E4183265F85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251-1856-4370-B7C3-10F098A1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4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C7B2-434D-4981-88DB-E4183265F85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251-1856-4370-B7C3-10F098A1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7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C7B2-434D-4981-88DB-E4183265F85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251-1856-4370-B7C3-10F098A1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8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628776"/>
            <a:ext cx="8802242" cy="41402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lang="en-US" altLang="en-US" sz="1800" smtClean="0">
                <a:solidFill>
                  <a:srgbClr val="332B60"/>
                </a:solidFill>
              </a:defRPr>
            </a:lvl1pPr>
            <a:lvl2pPr marL="7429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>
              <a:defRPr sz="1800">
                <a:solidFill>
                  <a:srgbClr val="332B60"/>
                </a:solidFill>
              </a:defRPr>
            </a:lvl4pPr>
            <a:lvl5pPr marL="1771650" marR="0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>
              <a:defRPr sz="1800">
                <a:solidFill>
                  <a:srgbClr val="332B60"/>
                </a:solidFill>
              </a:defRPr>
            </a:lvl7pPr>
          </a:lstStyle>
          <a:p>
            <a:pPr>
              <a:buClr>
                <a:srgbClr val="E4067E"/>
              </a:buClr>
            </a:pP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Vivamus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lacus.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  <a:p>
            <a:pPr>
              <a:buClr>
                <a:srgbClr val="E4067E"/>
              </a:buClr>
            </a:pPr>
            <a:r>
              <a:rPr lang="et-EE" altLang="en-US" sz="1800" dirty="0">
                <a:solidFill>
                  <a:srgbClr val="332B60"/>
                </a:solidFill>
                <a:latin typeface="+mn-lt"/>
              </a:rPr>
              <a:t>B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ibendum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rutrum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turpis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velit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</a:rPr>
              <a:t> semper </a:t>
            </a:r>
            <a:r>
              <a:rPr lang="en-US" altLang="en-US" sz="1800" dirty="0" err="1">
                <a:solidFill>
                  <a:srgbClr val="332B60"/>
                </a:solidFill>
              </a:rPr>
              <a:t>augue</a:t>
            </a:r>
            <a:r>
              <a:rPr lang="en-US" altLang="en-US" sz="1800" dirty="0">
                <a:solidFill>
                  <a:srgbClr val="332B60"/>
                </a:solidFill>
              </a:rPr>
              <a:t>.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lvl="2"/>
            <a:endParaRPr lang="et-EE" dirty="0"/>
          </a:p>
          <a:p>
            <a:pPr lvl="0"/>
            <a:endParaRPr lang="et-EE" dirty="0"/>
          </a:p>
        </p:txBody>
      </p:sp>
      <p:sp>
        <p:nvSpPr>
          <p:cNvPr id="4" name="Text Placeholder 1"/>
          <p:cNvSpPr txBox="1">
            <a:spLocks/>
          </p:cNvSpPr>
          <p:nvPr userDrawn="1"/>
        </p:nvSpPr>
        <p:spPr>
          <a:xfrm>
            <a:off x="1836653" y="5972632"/>
            <a:ext cx="2761100" cy="17513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kern="1200" cap="all" baseline="0">
                <a:solidFill>
                  <a:schemeClr val="accent2"/>
                </a:solidFill>
                <a:latin typeface="Verdana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altLang="en-US" sz="1200" b="0" dirty="0"/>
              <a:t>TALLINNA TEHNIKAÜLIKOOL</a:t>
            </a:r>
            <a:endParaRPr lang="en-US" altLang="en-US" sz="1200" b="0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698624" y="5775158"/>
            <a:ext cx="0" cy="57008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040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pos="13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21094" r="-1" b="21589"/>
          <a:stretch/>
        </p:blipFill>
        <p:spPr>
          <a:xfrm>
            <a:off x="-15499" y="-23247"/>
            <a:ext cx="12207498" cy="494061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10" name="Freeform 9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3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66097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942276" y="4472120"/>
            <a:ext cx="8892396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r>
              <a:rPr lang="et-EE" sz="3600" dirty="0"/>
              <a:t>Presentatsiooni Pealkiri</a:t>
            </a:r>
            <a:endParaRPr lang="et-EE" sz="3600" dirty="0">
              <a:solidFill>
                <a:schemeClr val="accent1"/>
              </a:solidFill>
            </a:endParaRP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4578" y="5791200"/>
            <a:ext cx="4738535" cy="7827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dirty="0"/>
              <a:t>Nimi </a:t>
            </a:r>
            <a:r>
              <a:rPr lang="et-EE" sz="1800" dirty="0" err="1"/>
              <a:t>Nimeste</a:t>
            </a:r>
            <a:br>
              <a:rPr lang="et-EE" sz="1800" dirty="0"/>
            </a:br>
            <a:r>
              <a:rPr lang="et-EE" sz="1800" dirty="0"/>
              <a:t>Teaduskond / instituut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/>
              <a:t>Tallinna</a:t>
            </a:r>
            <a:r>
              <a:rPr lang="en-US" sz="1800" dirty="0"/>
              <a:t> </a:t>
            </a:r>
            <a:r>
              <a:rPr lang="en-US" sz="1800" dirty="0" err="1"/>
              <a:t>Tehnikaülikool</a:t>
            </a:r>
            <a:endParaRPr lang="et-EE" sz="1800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942276" y="4961733"/>
            <a:ext cx="8892396" cy="4814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r>
              <a:rPr lang="et-EE" sz="3600" dirty="0">
                <a:solidFill>
                  <a:schemeClr val="accent1"/>
                </a:solidFill>
              </a:rPr>
              <a:t>vajadusel kahel real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23AA-F127-438E-83EA-5A4B108798A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775767" y="6208816"/>
            <a:ext cx="1916097" cy="365125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+mn-lt"/>
              </a:defRPr>
            </a:lvl1pPr>
          </a:lstStyle>
          <a:p>
            <a:fld id="{753892C2-EB78-4D5A-B775-B61492AB87AF}" type="datetime1">
              <a:rPr lang="et-EE" smtClean="0"/>
              <a:t>01.11.2022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943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" y="0"/>
            <a:ext cx="12187834" cy="6858000"/>
          </a:xfrm>
          <a:prstGeom prst="rect">
            <a:avLst/>
          </a:prstGeom>
        </p:spPr>
      </p:pic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1966097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38200" y="4797425"/>
            <a:ext cx="8892396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65962"/>
            <a:ext cx="4738535" cy="7079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</a:t>
            </a:r>
            <a:br>
              <a:rPr lang="et-EE" dirty="0"/>
            </a:br>
            <a:r>
              <a:rPr lang="et-EE" dirty="0"/>
              <a:t>tekstilaade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210499" y="3312758"/>
            <a:ext cx="21779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700" b="0" dirty="0">
                <a:solidFill>
                  <a:schemeClr val="bg1">
                    <a:lumMod val="75000"/>
                  </a:schemeClr>
                </a:solidFill>
              </a:rPr>
              <a:t>VIRUMAA KOLLEDŽ</a:t>
            </a:r>
            <a:endParaRPr lang="en-US" sz="1700" b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16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t-EE" dirty="0"/>
            </a:br>
            <a:r>
              <a:rPr lang="en-US" dirty="0"/>
              <a:t>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71700" y="1628775"/>
            <a:ext cx="8802242" cy="4716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FDFB4B1-CACD-4FCF-84CE-4E2F1672B118}" type="datetime1">
              <a:rPr lang="et-EE" smtClean="0"/>
              <a:t>01.11.2022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05F21F-A7B7-4399-B8F1-67C53EFE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62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pos="136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494517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en-US" dirty="0"/>
              <a:t>Click to edit Master</a:t>
            </a:r>
            <a:br>
              <a:rPr lang="et-EE" dirty="0"/>
            </a:br>
            <a:r>
              <a:rPr lang="en-US" dirty="0"/>
              <a:t>text styles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2171700" y="3042303"/>
            <a:ext cx="8790444" cy="330293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171700" y="2144994"/>
            <a:ext cx="8790444" cy="777668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Verdana" charset="0"/>
              </a:defRPr>
            </a:lvl1pPr>
            <a:lvl2pPr marL="685800" indent="-228600">
              <a:buFont typeface="Verdana" panose="020B0604030504040204" pitchFamily="34" charset="0"/>
              <a:buChar char="–"/>
              <a:defRPr sz="1400">
                <a:solidFill>
                  <a:schemeClr val="tx1"/>
                </a:solidFill>
              </a:defRPr>
            </a:lvl2pPr>
            <a:lvl3pPr marL="1143000" indent="-228600">
              <a:buFont typeface="Verdana" panose="020B0604030504040204" pitchFamily="34" charset="0"/>
              <a:buChar char="–"/>
              <a:defRPr sz="1200"/>
            </a:lvl3pPr>
            <a:lvl4pPr marL="1371600" indent="0">
              <a:buFont typeface="Verdana" panose="020B0604030504040204" pitchFamily="34" charset="0"/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171700" y="1628776"/>
            <a:ext cx="8790444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6FF41C7-DC48-4329-87FD-394B38C327D4}" type="datetime1">
              <a:rPr lang="et-EE" smtClean="0"/>
              <a:t>01.11.2022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905F21F-A7B7-4399-B8F1-67C53EFE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27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orient="horz" pos="39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656887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Click to edit Master</a:t>
            </a:r>
            <a:br>
              <a:rPr lang="et-EE" dirty="0"/>
            </a:br>
            <a:r>
              <a:rPr lang="en-US" dirty="0"/>
              <a:t>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71700" y="1628776"/>
            <a:ext cx="8964612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71700" y="2196269"/>
            <a:ext cx="8964613" cy="414896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25DFF-CB8A-45ED-AA80-C0F96BBCF4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6211D1C-06DC-4D7B-AB4D-6E7C77C23303}" type="datetime1">
              <a:rPr lang="et-EE" smtClean="0"/>
              <a:t>01.11.2022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F16AA6-ED04-48CC-B815-C2D762380EF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675C9F-FAAD-4909-909C-6AC9CB4D19E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05F21F-A7B7-4399-B8F1-67C53EFE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47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97">
          <p15:clr>
            <a:srgbClr val="FBAE40"/>
          </p15:clr>
        </p15:guide>
        <p15:guide id="3" orient="horz" pos="102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549275"/>
            <a:ext cx="6044004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br>
              <a:rPr lang="et-EE" dirty="0"/>
            </a:br>
            <a:r>
              <a:rPr lang="en-US" dirty="0"/>
              <a:t>styles</a:t>
            </a:r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888163" y="549275"/>
            <a:ext cx="4248151" cy="5795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171700" y="1628776"/>
            <a:ext cx="4351731" cy="471646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BFD978B-A957-4E90-89A3-4C9E110E0B65}" type="datetime1">
              <a:rPr lang="et-EE" smtClean="0"/>
              <a:t>01.11.2022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05F21F-A7B7-4399-B8F1-67C53EFE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9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6044006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en-US" dirty="0"/>
              <a:t>Click to edit Master text</a:t>
            </a:r>
            <a:br>
              <a:rPr lang="et-EE" dirty="0"/>
            </a:br>
            <a:r>
              <a:rPr lang="en-US" dirty="0"/>
              <a:t>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171700" y="1628776"/>
            <a:ext cx="4351731" cy="471646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888163" y="549275"/>
            <a:ext cx="4248151" cy="5795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A79518C-5E45-47EF-A6CA-FFECC8F181F7}" type="datetime1">
              <a:rPr lang="et-EE" smtClean="0"/>
              <a:t>01.11.2022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905F21F-A7B7-4399-B8F1-67C53EFE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6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C7B2-434D-4981-88DB-E4183265F85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251-1856-4370-B7C3-10F098A1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82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2171700" y="5204389"/>
            <a:ext cx="4351731" cy="114084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58471"/>
            <a:ext cx="10657281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Click to edit Master text </a:t>
            </a:r>
            <a:br>
              <a:rPr lang="et-EE" dirty="0"/>
            </a:br>
            <a:r>
              <a:rPr lang="en-US" dirty="0"/>
              <a:t>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888164" y="5204389"/>
            <a:ext cx="4248542" cy="114084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2171701" y="1628776"/>
            <a:ext cx="4351338" cy="333633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/>
          </p:nvPr>
        </p:nvSpPr>
        <p:spPr>
          <a:xfrm>
            <a:off x="6888163" y="1628775"/>
            <a:ext cx="4248150" cy="333633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D80B6ACE-381F-47C5-832C-6D6D6D6A5AB7}" type="datetime1">
              <a:rPr lang="et-EE" smtClean="0"/>
              <a:t>01.11.2022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05F21F-A7B7-4399-B8F1-67C53EFE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33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2171700" y="549275"/>
            <a:ext cx="5109317" cy="5795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7511753" y="3459344"/>
            <a:ext cx="3624561" cy="288589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7511753" y="549275"/>
            <a:ext cx="3624561" cy="270956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00BBD4AD-DFF6-4030-A8DF-D11157486CB8}" type="datetime1">
              <a:rPr lang="et-EE" smtClean="0"/>
              <a:t>01.11.2022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05F21F-A7B7-4399-B8F1-67C53EFE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4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1545"/>
            <a:ext cx="10656888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en-US" dirty="0"/>
              <a:t>Click to edit Master </a:t>
            </a:r>
            <a:br>
              <a:rPr lang="et-EE" dirty="0"/>
            </a:br>
            <a:r>
              <a:rPr lang="en-US" dirty="0"/>
              <a:t>text styles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2171700" y="1628775"/>
            <a:ext cx="8964613" cy="4716463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AC07EFFE-E531-42AA-BCAC-9736A594C0A3}" type="datetime1">
              <a:rPr lang="et-EE" smtClean="0"/>
              <a:t>01.11.2022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05F21F-A7B7-4399-B8F1-67C53EFE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72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656886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Click to edit Master</a:t>
            </a:r>
            <a:br>
              <a:rPr lang="et-EE" dirty="0"/>
            </a:br>
            <a:r>
              <a:rPr lang="en-US" dirty="0"/>
              <a:t>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71700" y="1628775"/>
            <a:ext cx="8964612" cy="627315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71700" y="2491175"/>
            <a:ext cx="8964611" cy="38540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FF1EA3A-ED84-455B-9454-2661986EAC11}" type="datetime1">
              <a:rPr lang="et-EE" smtClean="0"/>
              <a:t>01.11.2022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05F21F-A7B7-4399-B8F1-67C53EFE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84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" y="0"/>
            <a:ext cx="12187834" cy="6858000"/>
          </a:xfrm>
          <a:prstGeom prst="rect">
            <a:avLst/>
          </a:prstGeom>
        </p:spPr>
      </p:pic>
      <p:pic>
        <p:nvPicPr>
          <p:cNvPr id="8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1957388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74221" y="4813635"/>
            <a:ext cx="10162092" cy="13254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210499" y="3312758"/>
            <a:ext cx="21779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700" b="0" dirty="0">
                <a:solidFill>
                  <a:schemeClr val="bg1">
                    <a:lumMod val="75000"/>
                  </a:schemeClr>
                </a:solidFill>
              </a:rPr>
              <a:t>VIRUMAA KOLLEDŽ</a:t>
            </a:r>
            <a:endParaRPr lang="en-US" sz="1700" b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12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" y="0"/>
            <a:ext cx="12187834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68077" y="4290589"/>
            <a:ext cx="10159444" cy="2476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accent3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t-EE" dirty="0"/>
              <a:t>VIRUMAA KOLLEDŽ</a:t>
            </a:r>
          </a:p>
          <a:p>
            <a:pPr lvl="0"/>
            <a:r>
              <a:rPr lang="et-EE" dirty="0"/>
              <a:t>INSENERITEADUSKOND</a:t>
            </a:r>
          </a:p>
          <a:p>
            <a:pPr lvl="0"/>
            <a:r>
              <a:rPr lang="et-EE" dirty="0"/>
              <a:t>Tallinna tehnikaülikool</a:t>
            </a:r>
          </a:p>
          <a:p>
            <a:pPr lvl="1"/>
            <a:r>
              <a:rPr lang="fi-FI" dirty="0"/>
              <a:t>Järveküla tee 75, 30322 Kohtla-Järve, Tel + 372 336 3920</a:t>
            </a:r>
          </a:p>
          <a:p>
            <a:pPr lvl="1"/>
            <a:r>
              <a:rPr lang="et-EE" sz="1800" b="1" dirty="0">
                <a:solidFill>
                  <a:srgbClr val="E4067E"/>
                </a:solidFill>
                <a:latin typeface="Verdana" panose="020B0604030504040204" pitchFamily="34" charset="0"/>
              </a:rPr>
              <a:t>Taltech.ee/virumaa-kolledz</a:t>
            </a:r>
          </a:p>
          <a:p>
            <a:pPr lvl="1"/>
            <a:endParaRPr lang="et-EE" dirty="0"/>
          </a:p>
        </p:txBody>
      </p:sp>
      <p:pic>
        <p:nvPicPr>
          <p:cNvPr id="9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1957388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9210499" y="3312758"/>
            <a:ext cx="21779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700" b="0" dirty="0">
                <a:solidFill>
                  <a:schemeClr val="bg1">
                    <a:lumMod val="75000"/>
                  </a:schemeClr>
                </a:solidFill>
              </a:rPr>
              <a:t>VIRUMAA KOLLEDŽ</a:t>
            </a:r>
            <a:endParaRPr lang="en-US" sz="1700" b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48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1277244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A75E-2E6C-47B1-8F30-C04A760D965B}" type="datetime1">
              <a:rPr lang="et-EE"/>
              <a:pPr>
                <a:defRPr/>
              </a:pPr>
              <a:t>01.11.2022</a:t>
            </a:fld>
            <a:endParaRPr lang="en-US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AC864-7BD9-48E1-B961-0283BA79C377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43759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21094" r="-1" b="21589"/>
          <a:stretch/>
        </p:blipFill>
        <p:spPr>
          <a:xfrm>
            <a:off x="-15499" y="-23247"/>
            <a:ext cx="12207498" cy="494061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10" name="Freeform 9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3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66097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942276" y="4472120"/>
            <a:ext cx="8892396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r>
              <a:rPr lang="et-EE" sz="3600" dirty="0"/>
              <a:t>Presentatsiooni Pealkiri</a:t>
            </a:r>
            <a:endParaRPr lang="et-EE" sz="3600" dirty="0">
              <a:solidFill>
                <a:schemeClr val="accent1"/>
              </a:solidFill>
            </a:endParaRP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4578" y="5791200"/>
            <a:ext cx="4738535" cy="7827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dirty="0"/>
              <a:t>Nimi </a:t>
            </a:r>
            <a:r>
              <a:rPr lang="et-EE" sz="1800" dirty="0" err="1"/>
              <a:t>Nimeste</a:t>
            </a:r>
            <a:br>
              <a:rPr lang="et-EE" sz="1800" dirty="0"/>
            </a:br>
            <a:r>
              <a:rPr lang="et-EE" sz="1800" dirty="0"/>
              <a:t>Teaduskond / instituut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/>
              <a:t>Tallinna</a:t>
            </a:r>
            <a:r>
              <a:rPr lang="en-US" sz="1800" dirty="0"/>
              <a:t> </a:t>
            </a:r>
            <a:r>
              <a:rPr lang="en-US" sz="1800" dirty="0" err="1"/>
              <a:t>Tehnikaülikool</a:t>
            </a:r>
            <a:endParaRPr lang="et-EE" sz="1800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942276" y="4961733"/>
            <a:ext cx="8892396" cy="4814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r>
              <a:rPr lang="et-EE" sz="3600" dirty="0">
                <a:solidFill>
                  <a:schemeClr val="accent1"/>
                </a:solidFill>
              </a:rPr>
              <a:t>vajadusel kahel real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23AA-F127-438E-83EA-5A4B108798A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775767" y="6208816"/>
            <a:ext cx="1916097" cy="365125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+mn-lt"/>
              </a:defRPr>
            </a:lvl1pPr>
          </a:lstStyle>
          <a:p>
            <a:fld id="{753892C2-EB78-4D5A-B775-B61492AB87AF}" type="datetime1">
              <a:rPr lang="et-EE" smtClean="0"/>
              <a:t>01.11.2022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6534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C7B2-434D-4981-88DB-E4183265F85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251-1856-4370-B7C3-10F098A1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C7B2-434D-4981-88DB-E4183265F85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251-1856-4370-B7C3-10F098A1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9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C7B2-434D-4981-88DB-E4183265F85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251-1856-4370-B7C3-10F098A1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2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C7B2-434D-4981-88DB-E4183265F85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251-1856-4370-B7C3-10F098A1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1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C7B2-434D-4981-88DB-E4183265F85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251-1856-4370-B7C3-10F098A1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3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C7B2-434D-4981-88DB-E4183265F85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251-1856-4370-B7C3-10F098A1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5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C7B2-434D-4981-88DB-E4183265F85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251-1856-4370-B7C3-10F098A1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4C7B2-434D-4981-88DB-E4183265F85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98251-1856-4370-B7C3-10F098A1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11D1C-06DC-4D7B-AB4D-6E7C77C23303}" type="datetime1">
              <a:rPr lang="et-EE" smtClean="0"/>
              <a:t>01.11.2022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5F21F-A7B7-4399-B8F1-67C53EFEDE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7C8C650-8FB5-4C13-8D38-2EF67295484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8139" y="5265855"/>
            <a:ext cx="1733561" cy="13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>
          <p15:clr>
            <a:srgbClr val="F26B43"/>
          </p15:clr>
        </p15:guide>
        <p15:guide id="2" pos="302">
          <p15:clr>
            <a:srgbClr val="F26B43"/>
          </p15:clr>
        </p15:guide>
        <p15:guide id="3" pos="1368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3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ltech.ee/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ltech.ee/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ltech.ee/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drik.taltech.ee/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ltech.ee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ltech.ee/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3855" y="581891"/>
            <a:ext cx="9384144" cy="748146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2400" b="1" dirty="0">
                <a:solidFill>
                  <a:srgbClr val="E4067E"/>
                </a:solidFill>
                <a:latin typeface="Roboto"/>
              </a:rPr>
              <a:t>TARGAD LAHENDUSED LINNADES</a:t>
            </a:r>
            <a:br>
              <a:rPr lang="en-US" sz="2400" b="1" dirty="0">
                <a:latin typeface="Roboto"/>
              </a:rPr>
            </a:br>
            <a:r>
              <a:rPr lang="en-US" sz="2400" dirty="0">
                <a:solidFill>
                  <a:srgbClr val="000000"/>
                </a:solidFill>
                <a:latin typeface="Roboto"/>
              </a:rPr>
              <a:t> </a:t>
            </a:r>
            <a:r>
              <a:rPr lang="et-EE" sz="2400" dirty="0"/>
              <a:t>PÄEVAKAVA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855" y="1459347"/>
            <a:ext cx="9384144" cy="5181598"/>
          </a:xfrm>
        </p:spPr>
        <p:txBody>
          <a:bodyPr>
            <a:noAutofit/>
          </a:bodyPr>
          <a:lstStyle/>
          <a:p>
            <a:pPr algn="l" fontAlgn="base"/>
            <a:r>
              <a:rPr lang="et-EE" sz="1400" b="1" dirty="0">
                <a:solidFill>
                  <a:srgbClr val="E40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10.30 – 11.00</a:t>
            </a:r>
            <a:r>
              <a:rPr lang="et-E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t-EE" sz="1400" b="1" dirty="0">
                <a:solidFill>
                  <a:srgbClr val="E40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Kogunemine, tervituskohv</a:t>
            </a:r>
          </a:p>
          <a:p>
            <a:pPr algn="l" fontAlgn="base"/>
            <a:r>
              <a:rPr lang="et-E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11.00 – 11.05 </a:t>
            </a:r>
            <a:r>
              <a:rPr lang="et-E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Tervitus.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t-E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 Roosileht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Tallinna Tehnikaülikooli Virumaa kolledži direktor </a:t>
            </a:r>
          </a:p>
          <a:p>
            <a:pPr algn="l" fontAlgn="base"/>
            <a:r>
              <a:rPr lang="et-E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11.05 – 11.20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t-E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Päeva sissejuhatus ja </a:t>
            </a:r>
            <a:r>
              <a:rPr lang="et-EE" sz="1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VIDRIKu</a:t>
            </a:r>
            <a:r>
              <a:rPr lang="et-E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tegemiste lühitutvustus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t-E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Heiko Põdersalu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Tallinna Tehnikaülikooli Virumaa kolledži </a:t>
            </a:r>
            <a:r>
              <a:rPr lang="et-E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ja Rohetehnoloogiate Innovatsioonikeskuse (VIDRIK) juhataja</a:t>
            </a:r>
          </a:p>
          <a:p>
            <a:pPr algn="l" fontAlgn="base"/>
            <a:r>
              <a:rPr lang="et-E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11.20 – 12.00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t-E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Targa Linna Tippkeskuse ja kolme pilootprojekti (Linnaplaneerimise heaolu skoor, Digitaalne dünaamiline linnataimestiku mudel, Tuleviku transpordi mudel)  tutvustus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t-E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Külle Tärnov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Targa Linna Tippkeskuse innovatsioonijuht</a:t>
            </a:r>
          </a:p>
          <a:p>
            <a:pPr algn="l" fontAlgn="base"/>
            <a:r>
              <a:rPr lang="et-E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12.00 – 12.20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t-E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Targa Linna Tippkeskuse kahe energiatõhususe pilootprojekti (Hoone suutlikkuse audit reaalajas ja Renoveerimisstrateegia tööriist) tutvustus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t-E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Einari Kisel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Targa Linna Tippkeskuse partnerlussuhete ja strateegia juht</a:t>
            </a:r>
          </a:p>
          <a:p>
            <a:pPr algn="l" fontAlgn="base"/>
            <a:r>
              <a:rPr lang="et-EE" sz="1400" b="1" dirty="0">
                <a:solidFill>
                  <a:srgbClr val="E40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12.20 – 12.35 Sirutuspaus</a:t>
            </a:r>
          </a:p>
          <a:p>
            <a:pPr algn="l" fontAlgn="base"/>
            <a:r>
              <a:rPr lang="et-E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12.35 – 13.05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t-E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Targa Linna Tippkeskuse pilootprojekti „Energiavajaduste vähendamine mikrovõrkude ja energiasalvestiste abil“ tutvustus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t-E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 </a:t>
            </a:r>
            <a:r>
              <a:rPr lang="et-EE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Korõtko</a:t>
            </a:r>
            <a:r>
              <a:rPr lang="et-E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,Tallinna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Tehnikaülikooli </a:t>
            </a:r>
            <a:r>
              <a:rPr lang="et-E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elektroenergeetika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t-E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mehatroonika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instituudi teadur</a:t>
            </a:r>
          </a:p>
          <a:p>
            <a:pPr algn="l" fontAlgn="base"/>
            <a:r>
              <a:rPr lang="et-E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13.05 – 13.25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t-E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Tartu Vallavalitsuse GIS projekti tutvustus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t-E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Tatjana Obuhova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Tartu Vallavalitsuse GIS spetsialist</a:t>
            </a:r>
          </a:p>
          <a:p>
            <a:pPr algn="l" fontAlgn="base"/>
            <a:r>
              <a:rPr lang="et-E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13.25 – 13.40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t-E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 „Süvamahutite täituvuse automaatse jälgimise süsteemi arendamine“ tutvustus. </a:t>
            </a:r>
            <a:r>
              <a:rPr lang="et-E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</a:t>
            </a:r>
            <a:r>
              <a:rPr lang="et-EE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Varuschenkov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Tallinna Tehnikaülikooli Virumaa kolledži </a:t>
            </a:r>
            <a:r>
              <a:rPr lang="et-E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VIDRIKu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arendusinsener</a:t>
            </a:r>
          </a:p>
          <a:p>
            <a:pPr algn="l" fontAlgn="base"/>
            <a:r>
              <a:rPr lang="et-E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13.40 – 14.00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t-E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 ” Avatud, vastupidav intelligentsete konteinerite/</a:t>
            </a:r>
            <a:r>
              <a:rPr lang="et-EE" sz="1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komposterite</a:t>
            </a:r>
            <a:r>
              <a:rPr lang="et-E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võrgustik </a:t>
            </a:r>
            <a:r>
              <a:rPr lang="et-EE" sz="1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biojäätmete</a:t>
            </a:r>
            <a:r>
              <a:rPr lang="et-E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käitlemiseks” tutvustus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t-E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Uljana Reinsalu</a:t>
            </a:r>
            <a:r>
              <a:rPr lang="et-E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Tallinna Tehnikaülikooli arvutisüsteemide instituudi teadur.</a:t>
            </a:r>
          </a:p>
          <a:p>
            <a:pPr algn="l" fontAlgn="base"/>
            <a:r>
              <a:rPr lang="et-EE" sz="1400" b="1" dirty="0">
                <a:solidFill>
                  <a:srgbClr val="E40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14.00 – 14.05 Kokkuvõte ja lõpetamine</a:t>
            </a:r>
            <a:endParaRPr lang="et-EE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634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47083" y="1368130"/>
            <a:ext cx="10525345" cy="4652347"/>
          </a:xfrm>
        </p:spPr>
        <p:txBody>
          <a:bodyPr numCol="1">
            <a:normAutofit/>
          </a:bodyPr>
          <a:lstStyle/>
          <a:p>
            <a:r>
              <a:rPr lang="et-EE" sz="3200" b="1" dirty="0"/>
              <a:t>Roboti-inimese koostöö, inimesele kohastuvate robotplatvormide arendamine. Tööstus 5.0 arendus- ja õppekeskuse väljaarendamine.</a:t>
            </a:r>
          </a:p>
          <a:p>
            <a:pPr marL="285750" lvl="0" indent="-285750">
              <a:lnSpc>
                <a:spcPct val="100000"/>
              </a:lnSpc>
              <a:spcBef>
                <a:spcPts val="500"/>
              </a:spcBef>
              <a:buClr>
                <a:srgbClr val="62BB46"/>
              </a:buClr>
              <a:buFont typeface="Wingdings" panose="05000000000000000000" pitchFamily="2" charset="2"/>
              <a:buChar char="§"/>
            </a:pPr>
            <a:r>
              <a:rPr lang="et-EE" sz="1800" dirty="0">
                <a:solidFill>
                  <a:srgbClr val="332B60"/>
                </a:solidFill>
              </a:rPr>
              <a:t>Koostöörobootika  rakendamine  tootmisprotsessis (robot-inimene koostöö)</a:t>
            </a:r>
            <a:endParaRPr lang="en-US" sz="1800" dirty="0">
              <a:solidFill>
                <a:srgbClr val="332B6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500"/>
              </a:spcBef>
              <a:buClr>
                <a:srgbClr val="62BB46"/>
              </a:buClr>
              <a:buFont typeface="Wingdings" panose="05000000000000000000" pitchFamily="2" charset="2"/>
              <a:buChar char="§"/>
            </a:pPr>
            <a:r>
              <a:rPr lang="et-EE" sz="1800" dirty="0">
                <a:solidFill>
                  <a:srgbClr val="332B60"/>
                </a:solidFill>
              </a:rPr>
              <a:t>Autonoomsete   sõidukite navigeerimislahendused ja planeerimine, nende 	süsteemide turbelahendused</a:t>
            </a:r>
            <a:endParaRPr lang="en-US" sz="1800" dirty="0">
              <a:solidFill>
                <a:srgbClr val="332B6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500"/>
              </a:spcBef>
              <a:buClr>
                <a:srgbClr val="62BB46"/>
              </a:buClr>
              <a:buFont typeface="Wingdings" panose="05000000000000000000" pitchFamily="2" charset="2"/>
              <a:buChar char="§"/>
            </a:pPr>
            <a:r>
              <a:rPr lang="et-EE" sz="1800" dirty="0">
                <a:solidFill>
                  <a:srgbClr val="332B60"/>
                </a:solidFill>
              </a:rPr>
              <a:t>Ennetava hoolduse ja nutika tootmise optimeerimine	</a:t>
            </a:r>
            <a:endParaRPr lang="en-US" sz="1800" dirty="0">
              <a:solidFill>
                <a:srgbClr val="332B6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500"/>
              </a:spcBef>
              <a:buClr>
                <a:srgbClr val="62BB46"/>
              </a:buClr>
              <a:buFont typeface="Wingdings" panose="05000000000000000000" pitchFamily="2" charset="2"/>
              <a:buChar char="§"/>
            </a:pPr>
            <a:r>
              <a:rPr lang="et-EE" sz="1800" dirty="0">
                <a:solidFill>
                  <a:srgbClr val="332B60"/>
                </a:solidFill>
              </a:rPr>
              <a:t>Digitaalsete   kaksikute tehnoloogiate  arendamine; simulatsioonide 	arendus, virtuaal- ja liitreaalsuse (VR/AR) tehnoloogiate rakendamine	</a:t>
            </a:r>
            <a:endParaRPr lang="en-US" sz="1800" dirty="0">
              <a:solidFill>
                <a:srgbClr val="332B6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500"/>
              </a:spcBef>
              <a:buClr>
                <a:srgbClr val="62BB46"/>
              </a:buClr>
              <a:buFont typeface="Wingdings" panose="05000000000000000000" pitchFamily="2" charset="2"/>
              <a:buChar char="§"/>
            </a:pPr>
            <a:r>
              <a:rPr lang="et-EE" sz="1800" dirty="0">
                <a:solidFill>
                  <a:srgbClr val="332B60"/>
                </a:solidFill>
              </a:rPr>
              <a:t>Tööstuse  digitaliseerimisega kaasnevate küberohtude maandamine</a:t>
            </a:r>
            <a:endParaRPr lang="en-US" sz="1800" dirty="0">
              <a:solidFill>
                <a:srgbClr val="332B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1175" y="5606534"/>
            <a:ext cx="37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www.taltech.ee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9423" y="483047"/>
            <a:ext cx="10630537" cy="1045950"/>
          </a:xfrm>
        </p:spPr>
        <p:txBody>
          <a:bodyPr>
            <a:normAutofit/>
          </a:bodyPr>
          <a:lstStyle/>
          <a:p>
            <a:r>
              <a:rPr lang="et-EE" sz="3600" dirty="0" err="1"/>
              <a:t>Vidrik</a:t>
            </a:r>
            <a:r>
              <a:rPr lang="et-EE" sz="3600" dirty="0"/>
              <a:t> ja ÕÜF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011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47083" y="1368130"/>
            <a:ext cx="10525345" cy="4652347"/>
          </a:xfrm>
        </p:spPr>
        <p:txBody>
          <a:bodyPr numCol="1">
            <a:normAutofit fontScale="70000" lnSpcReduction="20000"/>
          </a:bodyPr>
          <a:lstStyle/>
          <a:p>
            <a:r>
              <a:rPr lang="et-EE" sz="3800" b="1" dirty="0"/>
              <a:t>3D </a:t>
            </a:r>
            <a:r>
              <a:rPr lang="et-EE" sz="3800" b="1" dirty="0" err="1"/>
              <a:t>prototüüpimine</a:t>
            </a:r>
            <a:r>
              <a:rPr lang="et-EE" sz="3800" b="1" dirty="0"/>
              <a:t>, tarkade </a:t>
            </a:r>
            <a:r>
              <a:rPr lang="et-EE" sz="3800" b="1" dirty="0" err="1"/>
              <a:t>mehhatroonikatoodete</a:t>
            </a:r>
            <a:r>
              <a:rPr lang="et-EE" sz="3800" b="1" dirty="0"/>
              <a:t> arendamine ja </a:t>
            </a:r>
            <a:r>
              <a:rPr lang="et-EE" sz="3800" b="1" dirty="0" err="1"/>
              <a:t>tootestamine</a:t>
            </a:r>
            <a:r>
              <a:rPr lang="et-EE" sz="3800" b="1" dirty="0"/>
              <a:t> </a:t>
            </a:r>
          </a:p>
          <a:p>
            <a:r>
              <a:rPr lang="et-EE" sz="3800" b="1" dirty="0" err="1"/>
              <a:t>Prototüüpimise</a:t>
            </a:r>
            <a:r>
              <a:rPr lang="et-EE" sz="3800" b="1" dirty="0"/>
              <a:t> arendus- ja õppekeskuse väljaarendamine </a:t>
            </a:r>
          </a:p>
          <a:p>
            <a:pPr>
              <a:buFontTx/>
              <a:buChar char="-"/>
            </a:pPr>
            <a:r>
              <a:rPr lang="et-EE" sz="3200" dirty="0"/>
              <a:t>3D-skaneerimine; 3D-objektide loomine ja/või töötlemine</a:t>
            </a:r>
          </a:p>
          <a:p>
            <a:pPr>
              <a:buFontTx/>
              <a:buChar char="-"/>
            </a:pPr>
            <a:r>
              <a:rPr lang="et-EE" sz="3200" dirty="0"/>
              <a:t>3D mudeli topoloogia optimeerimine kihtlisandustehnoloogia jaoks </a:t>
            </a:r>
            <a:r>
              <a:rPr lang="et-EE" sz="3200" dirty="0" err="1"/>
              <a:t>gradientse</a:t>
            </a:r>
            <a:r>
              <a:rPr lang="et-EE" sz="3200" dirty="0"/>
              <a:t> struktuuriga metall-keraamiliste materjalide väljatöötamine</a:t>
            </a:r>
          </a:p>
          <a:p>
            <a:pPr>
              <a:buFontTx/>
              <a:buChar char="-"/>
            </a:pPr>
            <a:r>
              <a:rPr lang="et-EE" sz="3200" dirty="0"/>
              <a:t>Rakendusuuringud uudsete materjalide kasutuselevõtuks, materjaliarendus (</a:t>
            </a:r>
            <a:r>
              <a:rPr lang="et-EE" sz="3200" dirty="0" err="1"/>
              <a:t>komposiitmaterjalid</a:t>
            </a:r>
            <a:r>
              <a:rPr lang="et-EE" sz="3200" dirty="0"/>
              <a:t> ja struktureeritud pinnad) ja materjali valik toote </a:t>
            </a:r>
            <a:r>
              <a:rPr lang="et-EE" sz="3200" dirty="0" err="1"/>
              <a:t>prototüüpimisel</a:t>
            </a:r>
            <a:r>
              <a:rPr lang="et-EE" sz="3200" dirty="0"/>
              <a:t> </a:t>
            </a:r>
          </a:p>
          <a:p>
            <a:pPr>
              <a:buFontTx/>
              <a:buChar char="-"/>
            </a:pPr>
            <a:r>
              <a:rPr lang="et-EE" sz="3200" dirty="0"/>
              <a:t>Tööstusdetailide optimeerimine printimisele</a:t>
            </a:r>
          </a:p>
          <a:p>
            <a:pPr>
              <a:buFontTx/>
              <a:buChar char="-"/>
            </a:pPr>
            <a:r>
              <a:rPr lang="et-EE" sz="3200" dirty="0"/>
              <a:t>Kriitiliste varuosade digitaliseerimise ja tootmisvõimekuse loomine</a:t>
            </a:r>
          </a:p>
          <a:p>
            <a:pPr>
              <a:buFontTx/>
              <a:buChar char="-"/>
            </a:pPr>
            <a:r>
              <a:rPr lang="et-EE" sz="3200" dirty="0"/>
              <a:t>Kvaliteedikontroll keerukatele toodetele, keerukate prototüüpide disain.</a:t>
            </a:r>
          </a:p>
          <a:p>
            <a:pPr>
              <a:buFontTx/>
              <a:buChar char="-"/>
            </a:pPr>
            <a:endParaRPr lang="et-EE" sz="3800" dirty="0"/>
          </a:p>
          <a:p>
            <a:pPr>
              <a:buFontTx/>
              <a:buChar char="-"/>
            </a:pPr>
            <a:endParaRPr lang="et-EE" sz="3800" b="1" dirty="0"/>
          </a:p>
          <a:p>
            <a:pPr marL="0" indent="0">
              <a:buNone/>
            </a:pPr>
            <a:endParaRPr lang="et-EE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81175" y="5606534"/>
            <a:ext cx="37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www.taltech.ee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9423" y="483047"/>
            <a:ext cx="10630537" cy="1045950"/>
          </a:xfrm>
        </p:spPr>
        <p:txBody>
          <a:bodyPr>
            <a:normAutofit/>
          </a:bodyPr>
          <a:lstStyle/>
          <a:p>
            <a:r>
              <a:rPr lang="et-EE" sz="3600" dirty="0" err="1"/>
              <a:t>Vidrik</a:t>
            </a:r>
            <a:r>
              <a:rPr lang="et-EE" sz="3600" dirty="0"/>
              <a:t> ja ÕÜF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923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80582" y="1617513"/>
            <a:ext cx="10491477" cy="4238404"/>
          </a:xfrm>
        </p:spPr>
        <p:txBody>
          <a:bodyPr numCol="1">
            <a:normAutofit fontScale="70000" lnSpcReduction="20000"/>
          </a:bodyPr>
          <a:lstStyle/>
          <a:p>
            <a:r>
              <a:rPr lang="et-EE" sz="3800" b="1" dirty="0"/>
              <a:t>Tehisintellekt (AI), andmete servtöötlus ja </a:t>
            </a:r>
            <a:r>
              <a:rPr lang="et-EE" sz="3800" b="1" dirty="0" err="1"/>
              <a:t>IoT</a:t>
            </a:r>
            <a:r>
              <a:rPr lang="et-EE" sz="3800" b="1" dirty="0"/>
              <a:t> lahendused hajussüsteemides, 5G arendused ja andmeturve tööstuses, digitaalsete kaksikute rakendamine.</a:t>
            </a:r>
          </a:p>
          <a:p>
            <a:r>
              <a:rPr lang="et-EE" sz="2900" b="1" dirty="0"/>
              <a:t>AI õppe- ja katselabori välja arendamine.</a:t>
            </a:r>
          </a:p>
          <a:p>
            <a:pPr>
              <a:buFontTx/>
              <a:buChar char="-"/>
            </a:pPr>
            <a:r>
              <a:rPr lang="et-EE" sz="2900" dirty="0"/>
              <a:t>Andmetel ja andmevahetusel põhinev tootmise automatiseerimine ja robotiseerimine, sh   optimaalne protsesside seadistamine, seadmete omavahelise koostöö võimekus, mis tugineb erinevate 5G mobiilsidetehnoloogiate praktilisele, turvalise ja töökindla robotseadme </a:t>
            </a:r>
            <a:r>
              <a:rPr lang="et-EE" sz="2900" dirty="0" err="1"/>
              <a:t>kaugjuhitavuse</a:t>
            </a:r>
            <a:r>
              <a:rPr lang="et-EE" sz="2900" dirty="0"/>
              <a:t> võimaldamine.</a:t>
            </a:r>
          </a:p>
          <a:p>
            <a:pPr>
              <a:buFontTx/>
              <a:buChar char="-"/>
            </a:pPr>
            <a:r>
              <a:rPr lang="et-EE" sz="2900" dirty="0"/>
              <a:t>Tehisintellekti ja masinõppe rakendamine tootmisprotsessis fookusega lokaalsele servandmetöötlusele (vastandina traditsioonilisele pilveandmetöötlusele)</a:t>
            </a:r>
          </a:p>
          <a:p>
            <a:pPr>
              <a:buFontTx/>
              <a:buChar char="-"/>
            </a:pPr>
            <a:r>
              <a:rPr lang="et-EE" sz="2900" dirty="0" err="1"/>
              <a:t>Digikaksikute</a:t>
            </a:r>
            <a:r>
              <a:rPr lang="et-EE" sz="2900" dirty="0"/>
              <a:t> kasutamine - võimaldab optimeerida tootmis- ja äriprotsesse, andmeedastust ning analüüsida ja prognoosida tootmistulemeid viisil, mis ei mõjuta reaalset tootmistegevust.</a:t>
            </a:r>
          </a:p>
          <a:p>
            <a:pPr>
              <a:buFontTx/>
              <a:buChar char="-"/>
            </a:pPr>
            <a:endParaRPr lang="et-EE" sz="3800" b="1" dirty="0"/>
          </a:p>
          <a:p>
            <a:pPr marL="0" indent="0">
              <a:buNone/>
            </a:pPr>
            <a:endParaRPr lang="et-EE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81175" y="5606534"/>
            <a:ext cx="37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www.taltech.ee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9423" y="483047"/>
            <a:ext cx="10630537" cy="1045950"/>
          </a:xfrm>
        </p:spPr>
        <p:txBody>
          <a:bodyPr>
            <a:normAutofit/>
          </a:bodyPr>
          <a:lstStyle/>
          <a:p>
            <a:r>
              <a:rPr lang="et-EE" sz="3600" dirty="0" err="1"/>
              <a:t>Vidrik</a:t>
            </a:r>
            <a:r>
              <a:rPr lang="et-EE" sz="3600" dirty="0"/>
              <a:t> ja ÕÜF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014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Kokkuvõtteks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47651" y="1105593"/>
            <a:ext cx="9193876" cy="449058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t-EE" sz="2000" dirty="0"/>
          </a:p>
          <a:p>
            <a:pPr marL="0" indent="0">
              <a:buNone/>
            </a:pPr>
            <a:r>
              <a:rPr lang="et-EE" sz="2000" dirty="0"/>
              <a:t>VIDRIK on valmis igakülgseks ja laialdaseks koostööks ettevõtetega ja teiste partneritega</a:t>
            </a:r>
          </a:p>
          <a:p>
            <a:pPr>
              <a:buFontTx/>
              <a:buChar char="-"/>
            </a:pPr>
            <a:endParaRPr lang="et-EE" sz="2000" dirty="0"/>
          </a:p>
          <a:p>
            <a:pPr marL="0" indent="0">
              <a:buNone/>
            </a:pPr>
            <a:r>
              <a:rPr lang="et-EE" sz="2000" dirty="0" err="1"/>
              <a:t>VIDRIKu</a:t>
            </a:r>
            <a:r>
              <a:rPr lang="et-EE" sz="2000" dirty="0"/>
              <a:t> kontaktid:</a:t>
            </a:r>
          </a:p>
          <a:p>
            <a:pPr>
              <a:buFontTx/>
              <a:buChar char="-"/>
            </a:pPr>
            <a:r>
              <a:rPr lang="fi-FI" altLang="en-US" dirty="0"/>
              <a:t>Kohtla-Järve, Järveküla tee 75 VK105</a:t>
            </a:r>
            <a:endParaRPr lang="et-EE" altLang="en-US" dirty="0"/>
          </a:p>
          <a:p>
            <a:pPr>
              <a:buFontTx/>
              <a:buChar char="-"/>
            </a:pPr>
            <a:r>
              <a:rPr lang="et-EE" sz="2000" dirty="0">
                <a:hlinkClick r:id="rId2"/>
              </a:rPr>
              <a:t>www.vidrik.taltech.ee</a:t>
            </a:r>
            <a:endParaRPr lang="et-EE" sz="2000" dirty="0"/>
          </a:p>
          <a:p>
            <a:pPr>
              <a:buFontTx/>
              <a:buChar char="-"/>
            </a:pPr>
            <a:r>
              <a:rPr lang="et-EE" sz="2000" dirty="0"/>
              <a:t>Tel. +372 337 3067</a:t>
            </a:r>
          </a:p>
          <a:p>
            <a:pPr marL="0" indent="0">
              <a:buNone/>
            </a:pPr>
            <a:r>
              <a:rPr lang="et-EE" sz="20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044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187045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28412" y="-15240"/>
            <a:ext cx="7063588" cy="6888480"/>
            <a:chOff x="4923693" y="-30480"/>
            <a:chExt cx="7063588" cy="6888480"/>
          </a:xfrm>
        </p:grpSpPr>
        <p:sp>
          <p:nvSpPr>
            <p:cNvPr id="9" name="Rectangle 8"/>
            <p:cNvSpPr/>
            <p:nvPr/>
          </p:nvSpPr>
          <p:spPr>
            <a:xfrm>
              <a:off x="4923693" y="-30480"/>
              <a:ext cx="7063588" cy="3125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74058" y="2991173"/>
              <a:ext cx="6113223" cy="3866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Teksti kohatäide 4"/>
          <p:cNvSpPr>
            <a:spLocks noGrp="1"/>
          </p:cNvSpPr>
          <p:nvPr>
            <p:ph type="body" sz="quarter" idx="12"/>
          </p:nvPr>
        </p:nvSpPr>
        <p:spPr>
          <a:xfrm>
            <a:off x="5734051" y="656805"/>
            <a:ext cx="6045268" cy="243553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t-EE" sz="2800" dirty="0"/>
              <a:t>Teadus + Haridus + ettevõtlus = </a:t>
            </a:r>
          </a:p>
          <a:p>
            <a:pPr algn="ctr">
              <a:lnSpc>
                <a:spcPct val="150000"/>
              </a:lnSpc>
            </a:pPr>
            <a:r>
              <a:rPr lang="et-EE" sz="2800" dirty="0"/>
              <a:t>REGIONAALNE </a:t>
            </a:r>
            <a:r>
              <a:rPr lang="en-US" sz="2800" dirty="0" err="1"/>
              <a:t>arengukiirendi</a:t>
            </a:r>
            <a:r>
              <a:rPr lang="en-US" sz="2800" dirty="0"/>
              <a:t> </a:t>
            </a:r>
            <a:endParaRPr lang="en-US" altLang="en-US" sz="29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777" y="3178271"/>
            <a:ext cx="6190338" cy="33079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39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1958640"/>
            <a:ext cx="12192000" cy="4899360"/>
            <a:chOff x="-1" y="1958640"/>
            <a:chExt cx="12192000" cy="4899360"/>
          </a:xfrm>
        </p:grpSpPr>
        <p:sp>
          <p:nvSpPr>
            <p:cNvPr id="10" name="Freeform 9"/>
            <p:cNvSpPr/>
            <p:nvPr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t-EE" dirty="0">
                <a:solidFill>
                  <a:srgbClr val="332B60"/>
                </a:solidFill>
              </a:endParaRPr>
            </a:p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7555" y="1958640"/>
              <a:ext cx="2447645" cy="1370681"/>
            </a:xfrm>
            <a:prstGeom prst="rect">
              <a:avLst/>
            </a:prstGeom>
          </p:spPr>
        </p:pic>
      </p:grpSp>
      <p:sp>
        <p:nvSpPr>
          <p:cNvPr id="11" name="Teksti kohatäide 4"/>
          <p:cNvSpPr>
            <a:spLocks noGrp="1"/>
          </p:cNvSpPr>
          <p:nvPr>
            <p:ph type="body" sz="quarter" idx="12"/>
          </p:nvPr>
        </p:nvSpPr>
        <p:spPr>
          <a:xfrm>
            <a:off x="953642" y="3927423"/>
            <a:ext cx="10171558" cy="1804523"/>
          </a:xfrm>
        </p:spPr>
        <p:txBody>
          <a:bodyPr/>
          <a:lstStyle/>
          <a:p>
            <a:r>
              <a:rPr lang="et-EE" dirty="0"/>
              <a:t>Virumaa digi- ja rohetehnoloogiate innovatsioonikeskus (VIDRIK) Tegevuste ülevaade</a:t>
            </a:r>
            <a:endParaRPr lang="et-EE" dirty="0">
              <a:solidFill>
                <a:srgbClr val="4FBF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7060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84616" y="1528997"/>
            <a:ext cx="10525345" cy="4652347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et-EE" sz="3200" dirty="0"/>
          </a:p>
          <a:p>
            <a:pPr>
              <a:buFontTx/>
              <a:buChar char="-"/>
            </a:pPr>
            <a:r>
              <a:rPr lang="et-EE" sz="3600" dirty="0"/>
              <a:t>Asutati </a:t>
            </a:r>
            <a:r>
              <a:rPr lang="et-EE" sz="3600" dirty="0" err="1"/>
              <a:t>TalTechi</a:t>
            </a:r>
            <a:r>
              <a:rPr lang="et-EE" sz="3600" dirty="0"/>
              <a:t> Virumaa Kolledžis 01.04.2021</a:t>
            </a:r>
          </a:p>
          <a:p>
            <a:pPr marL="0" indent="0">
              <a:buNone/>
            </a:pPr>
            <a:endParaRPr lang="et-EE" sz="3600" dirty="0"/>
          </a:p>
          <a:p>
            <a:pPr marL="0" indent="0">
              <a:buNone/>
            </a:pPr>
            <a:r>
              <a:rPr lang="et-EE" sz="3600" dirty="0"/>
              <a:t>- VIDRIK arendab </a:t>
            </a:r>
            <a:r>
              <a:rPr lang="et-EE" sz="3600" b="1" dirty="0"/>
              <a:t>koostöös </a:t>
            </a:r>
            <a:r>
              <a:rPr lang="et-EE" sz="3600" dirty="0"/>
              <a:t>ettevõtjatega ja teiste partneritega neile vajalikke </a:t>
            </a:r>
            <a:r>
              <a:rPr lang="et-EE" sz="3600" b="1" dirty="0"/>
              <a:t>efektiivseid ja säästlike lahendusi</a:t>
            </a:r>
            <a:r>
              <a:rPr lang="et-EE" sz="3600" dirty="0"/>
              <a:t> läbi kaasaegsete </a:t>
            </a:r>
            <a:r>
              <a:rPr lang="et-EE" sz="3600" b="1" dirty="0"/>
              <a:t>tehnika- ja IT lahenduste </a:t>
            </a:r>
            <a:r>
              <a:rPr lang="et-EE" sz="3600" dirty="0"/>
              <a:t>ja seeläbi </a:t>
            </a:r>
            <a:r>
              <a:rPr lang="et-EE" sz="3600" b="1" dirty="0"/>
              <a:t>aitab kaasa rohepöörde eesmärkide täitmisele. </a:t>
            </a:r>
          </a:p>
          <a:p>
            <a:pPr marL="0" indent="0">
              <a:buNone/>
            </a:pPr>
            <a:endParaRPr lang="et-EE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81175" y="5606534"/>
            <a:ext cx="37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www.taltech.ee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9423" y="483047"/>
            <a:ext cx="10630537" cy="1045950"/>
          </a:xfrm>
        </p:spPr>
        <p:txBody>
          <a:bodyPr>
            <a:normAutofit/>
          </a:bodyPr>
          <a:lstStyle/>
          <a:p>
            <a:r>
              <a:rPr lang="et-EE" sz="3600" dirty="0" err="1"/>
              <a:t>Vidrik</a:t>
            </a:r>
            <a:r>
              <a:rPr lang="et-EE" sz="3600" dirty="0"/>
              <a:t> algus ja eesmärk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073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VIDRIK meeskond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9424" y="1145308"/>
            <a:ext cx="10494517" cy="471978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t-EE" sz="7200" b="1" dirty="0"/>
          </a:p>
          <a:p>
            <a:pPr marL="0" indent="0">
              <a:lnSpc>
                <a:spcPct val="100000"/>
              </a:lnSpc>
              <a:buNone/>
            </a:pPr>
            <a:r>
              <a:rPr lang="et-EE" sz="7200" b="1" dirty="0"/>
              <a:t>Juhataja: </a:t>
            </a:r>
            <a:r>
              <a:rPr lang="et-EE" sz="7200" dirty="0"/>
              <a:t>Heiko Põdersalu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t-EE" sz="7200" b="1" dirty="0"/>
              <a:t>Arendusinsenerid: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t-EE" sz="7200" i="1" u="sng" dirty="0"/>
              <a:t>Energeetika:</a:t>
            </a:r>
            <a:r>
              <a:rPr lang="et-EE" sz="7200" dirty="0"/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7200" dirty="0"/>
              <a:t>Alexander Varushchenkov: elektri tarbimise prognoosmudelid; elektritootmise optimeerimine jms.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7200" dirty="0"/>
              <a:t>Sergei Jaruškin: energiaseadmed, elektrotehnika, fiiberoptika tehnoloogiad, toiteseadmetega seonduv jms.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7200" dirty="0"/>
              <a:t>Viktorija Mironova: energia tehnoloogiad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t-EE" sz="7200" i="1" u="sng" dirty="0"/>
              <a:t>Infotehnoloogia: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7200" dirty="0"/>
              <a:t>Mihhail Derbnev: digitaliseerimine, andmeanalüüs, andmevahetus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7200" dirty="0"/>
              <a:t>Sergei Pavlov: digitaliseerimine, automatiseerimine, robootika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7200" dirty="0"/>
              <a:t>Sergei Ponomar: digitaliseerimine, automatiseerimine, robootika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7200" dirty="0"/>
              <a:t>Karle Nutonen: digitaliseerimine, 3D modelleerimine</a:t>
            </a:r>
          </a:p>
          <a:p>
            <a:pPr marL="0" indent="0">
              <a:lnSpc>
                <a:spcPct val="100000"/>
              </a:lnSpc>
              <a:buNone/>
            </a:pPr>
            <a:endParaRPr lang="et-EE" sz="7200" dirty="0"/>
          </a:p>
          <a:p>
            <a:pPr marL="0" indent="0">
              <a:lnSpc>
                <a:spcPct val="100000"/>
              </a:lnSpc>
              <a:buNone/>
            </a:pPr>
            <a:endParaRPr lang="et-EE" dirty="0"/>
          </a:p>
          <a:p>
            <a:pPr marL="0" indent="0">
              <a:lnSpc>
                <a:spcPct val="100000"/>
              </a:lnSpc>
              <a:buNone/>
            </a:pPr>
            <a:endParaRPr lang="et-EE" dirty="0"/>
          </a:p>
          <a:p>
            <a:pPr marL="0" indent="0">
              <a:lnSpc>
                <a:spcPct val="100000"/>
              </a:lnSpc>
              <a:buNone/>
            </a:pPr>
            <a:endParaRPr lang="et-EE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403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VIDRIK teenused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8691" y="1182255"/>
            <a:ext cx="10595251" cy="4586721"/>
          </a:xfrm>
        </p:spPr>
        <p:txBody>
          <a:bodyPr>
            <a:normAutofit fontScale="77500" lnSpcReduction="20000"/>
          </a:bodyPr>
          <a:lstStyle/>
          <a:p>
            <a:endParaRPr lang="et-EE" dirty="0"/>
          </a:p>
          <a:p>
            <a:r>
              <a:rPr lang="et-EE" dirty="0"/>
              <a:t>Robotiabi teenus</a:t>
            </a:r>
          </a:p>
          <a:p>
            <a:r>
              <a:rPr lang="et-EE" dirty="0"/>
              <a:t>Olemasolevate energiatehniliste lahenduste ja energiatarimise analüüs ning nende  </a:t>
            </a:r>
          </a:p>
          <a:p>
            <a:pPr marL="0" indent="0">
              <a:buNone/>
            </a:pPr>
            <a:r>
              <a:rPr lang="et-EE" dirty="0"/>
              <a:t>        energiasäästu ja  energiatõhususe meetmete väljatöötamine </a:t>
            </a:r>
          </a:p>
          <a:p>
            <a:r>
              <a:rPr lang="et-EE" dirty="0" err="1"/>
              <a:t>Digikaksikute</a:t>
            </a:r>
            <a:r>
              <a:rPr lang="et-EE" dirty="0"/>
              <a:t> tegemine</a:t>
            </a:r>
          </a:p>
          <a:p>
            <a:r>
              <a:rPr lang="et-EE" dirty="0"/>
              <a:t>Tehniliste lahenduste </a:t>
            </a:r>
            <a:r>
              <a:rPr lang="et-EE" dirty="0" err="1"/>
              <a:t>prototüüpimine</a:t>
            </a:r>
            <a:r>
              <a:rPr lang="et-EE" dirty="0"/>
              <a:t>/mudeldamine</a:t>
            </a:r>
          </a:p>
          <a:p>
            <a:r>
              <a:rPr lang="et-EE" dirty="0"/>
              <a:t>SCADA süsteemide koostamine</a:t>
            </a:r>
          </a:p>
          <a:p>
            <a:r>
              <a:rPr lang="et-EE" dirty="0"/>
              <a:t>PLC (programmeeritavad loogika kontrollerid) programmeerimine</a:t>
            </a:r>
          </a:p>
          <a:p>
            <a:r>
              <a:rPr lang="et-EE" dirty="0"/>
              <a:t>Prognoosimudelid: elektritootmise, elektri- ja gaasi tarbimine, kütusekulude analüüsid ja prognoos masinõpe abil. </a:t>
            </a:r>
          </a:p>
          <a:p>
            <a:r>
              <a:rPr lang="et-EE" dirty="0"/>
              <a:t>Ettevõtte digitaliseerimise teekaardi loomine, digitaliseerimise lahendused</a:t>
            </a:r>
          </a:p>
          <a:p>
            <a:r>
              <a:rPr lang="et-EE" dirty="0"/>
              <a:t>Automatiseerimise ja digitaliseerimise lahendused</a:t>
            </a:r>
          </a:p>
          <a:p>
            <a:r>
              <a:rPr lang="et-EE" dirty="0"/>
              <a:t> 3D-printimise teenus</a:t>
            </a:r>
          </a:p>
          <a:p>
            <a:r>
              <a:rPr lang="et-EE" dirty="0"/>
              <a:t>Programmeerimise teenused</a:t>
            </a:r>
          </a:p>
          <a:p>
            <a:r>
              <a:rPr lang="et-EE" dirty="0" err="1"/>
              <a:t>AutoCAD</a:t>
            </a:r>
            <a:r>
              <a:rPr lang="et-EE" dirty="0"/>
              <a:t> kasutamise tugi</a:t>
            </a:r>
          </a:p>
          <a:p>
            <a:r>
              <a:rPr lang="et-EE" dirty="0"/>
              <a:t>Kaasaaegsete ja energiatõhusate lahenduste väljatöötamine uutes arendustes</a:t>
            </a:r>
          </a:p>
          <a:p>
            <a:r>
              <a:rPr lang="et-EE" dirty="0"/>
              <a:t>Ettevõtte esindamine energiaprojektides</a:t>
            </a:r>
          </a:p>
          <a:p>
            <a:r>
              <a:rPr lang="et-EE" dirty="0"/>
              <a:t>Energia muundamise ja energiasalvestuse tehniliste lahenduste väljatöötamine.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7" y="676590"/>
            <a:ext cx="3644980" cy="2431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7" y="3972221"/>
            <a:ext cx="3643711" cy="24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0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VIDRIK tegevused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9424" y="1200727"/>
            <a:ext cx="9275400" cy="446641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t-EE" b="1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2400" b="1" dirty="0"/>
              <a:t>VIDRIK korraldanud 4 seminari</a:t>
            </a:r>
            <a:r>
              <a:rPr lang="et-EE" sz="2400" dirty="0"/>
              <a:t>.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2400" dirty="0"/>
              <a:t>Eesmärgiks TA alase koostöö suurendamine ning kaasaegsete tehniliste lahenduste ja võimaluste tutvustamne ja kasutamine.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t-EE" sz="2400" dirty="0"/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2400" dirty="0" err="1"/>
              <a:t>TalTechi</a:t>
            </a:r>
            <a:r>
              <a:rPr lang="et-EE" sz="2400" dirty="0"/>
              <a:t>  teenuseid, koostöö- ja arendusvõimalusi tutvustav seminar,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2400" dirty="0"/>
              <a:t>Vesiniku kasutamise võimalusi tutvustav seminar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2400" dirty="0"/>
              <a:t>robotite ja automatiseerimise demopäev.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et-EE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t-EE" sz="2400" dirty="0"/>
              <a:t>Osalejaid on seminaridel kokku olnud üle 200 (</a:t>
            </a:r>
            <a:r>
              <a:rPr lang="et-EE" sz="2400" dirty="0" err="1"/>
              <a:t>veebis+kohapeal</a:t>
            </a:r>
            <a:endParaRPr lang="et-EE" sz="2400" dirty="0"/>
          </a:p>
          <a:p>
            <a:pPr>
              <a:lnSpc>
                <a:spcPct val="100000"/>
              </a:lnSpc>
              <a:buFontTx/>
              <a:buChar char="-"/>
            </a:pPr>
            <a:endParaRPr lang="et-EE" sz="2000" dirty="0"/>
          </a:p>
          <a:p>
            <a:pPr>
              <a:lnSpc>
                <a:spcPct val="100000"/>
              </a:lnSpc>
              <a:buFontTx/>
              <a:buChar char="-"/>
            </a:pPr>
            <a:endParaRPr lang="et-EE" sz="2000" dirty="0"/>
          </a:p>
          <a:p>
            <a:pPr>
              <a:lnSpc>
                <a:spcPct val="100000"/>
              </a:lnSpc>
              <a:buFontTx/>
              <a:buChar char="-"/>
            </a:pPr>
            <a:endParaRPr lang="et-EE" dirty="0"/>
          </a:p>
          <a:p>
            <a:pPr>
              <a:lnSpc>
                <a:spcPct val="100000"/>
              </a:lnSpc>
              <a:buFontTx/>
              <a:buChar char="-"/>
            </a:pPr>
            <a:endParaRPr lang="et-EE" dirty="0"/>
          </a:p>
          <a:p>
            <a:pPr marL="0" indent="0">
              <a:lnSpc>
                <a:spcPct val="100000"/>
              </a:lnSpc>
              <a:buNone/>
            </a:pPr>
            <a:endParaRPr lang="et-EE" dirty="0"/>
          </a:p>
          <a:p>
            <a:pPr marL="0" indent="0">
              <a:lnSpc>
                <a:spcPct val="100000"/>
              </a:lnSpc>
              <a:buNone/>
            </a:pPr>
            <a:endParaRPr lang="et-EE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4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VIDRIK tegevused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9424" y="1200727"/>
            <a:ext cx="9275400" cy="446641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t-EE" b="1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2000" b="1" dirty="0"/>
              <a:t>Kohtutud on üle 30 erineva ettevõttega: </a:t>
            </a:r>
            <a:r>
              <a:rPr lang="et-EE" sz="2000" dirty="0"/>
              <a:t>arutatud erinevate lahendamist vajavate sõlmküsimuste ja võimalike lahendusvariantide üle, et leida koostöökohti ja jätkusuutlikkust suurendavaid lahendusi probleemidele.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2000" b="1" dirty="0"/>
              <a:t>Koostöö toimub täna nelja erineva ettevõttega</a:t>
            </a:r>
            <a:r>
              <a:rPr lang="et-EE" sz="2000" dirty="0"/>
              <a:t>, teemadeks: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2000" dirty="0"/>
              <a:t>robotite töö ja programmeerimisega seotud probleemide lahendamine,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2000" dirty="0"/>
              <a:t>ettevõtte energiatarbimise analüüs ja energiatarbimise säästmisele suunatud lahenduste väljatöötamine,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2000" dirty="0"/>
              <a:t>tootmisseadmete töö andmeanalüüs ja ennetava hoolduse lahenduste välja töötamine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2000" dirty="0"/>
              <a:t>unikaalsed ettevõtte vajadustes lähtuvate tehniliste lahenduste väljatöötamine ja </a:t>
            </a:r>
            <a:r>
              <a:rPr lang="et-EE" sz="2000" dirty="0" err="1"/>
              <a:t>prototüüpimine</a:t>
            </a:r>
            <a:r>
              <a:rPr lang="et-EE" sz="2000" dirty="0"/>
              <a:t> tootmise </a:t>
            </a:r>
            <a:r>
              <a:rPr lang="et-EE" sz="2000" dirty="0" err="1"/>
              <a:t>efektiivistamiseks</a:t>
            </a:r>
            <a:r>
              <a:rPr lang="et-EE" sz="2000" dirty="0"/>
              <a:t> ja automatiseerimiseks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et-EE" sz="2000" dirty="0"/>
          </a:p>
          <a:p>
            <a:pPr>
              <a:lnSpc>
                <a:spcPct val="100000"/>
              </a:lnSpc>
              <a:buFontTx/>
              <a:buChar char="-"/>
            </a:pPr>
            <a:endParaRPr lang="et-EE" sz="2000" dirty="0"/>
          </a:p>
          <a:p>
            <a:pPr>
              <a:lnSpc>
                <a:spcPct val="100000"/>
              </a:lnSpc>
              <a:buFontTx/>
              <a:buChar char="-"/>
            </a:pPr>
            <a:endParaRPr lang="et-EE" dirty="0"/>
          </a:p>
          <a:p>
            <a:pPr>
              <a:lnSpc>
                <a:spcPct val="100000"/>
              </a:lnSpc>
              <a:buFontTx/>
              <a:buChar char="-"/>
            </a:pPr>
            <a:endParaRPr lang="et-EE" dirty="0"/>
          </a:p>
          <a:p>
            <a:pPr marL="0" indent="0">
              <a:lnSpc>
                <a:spcPct val="100000"/>
              </a:lnSpc>
              <a:buNone/>
            </a:pPr>
            <a:endParaRPr lang="et-EE" dirty="0"/>
          </a:p>
          <a:p>
            <a:pPr marL="0" indent="0">
              <a:lnSpc>
                <a:spcPct val="100000"/>
              </a:lnSpc>
              <a:buNone/>
            </a:pPr>
            <a:endParaRPr lang="et-EE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034" y="2011616"/>
            <a:ext cx="3209473" cy="15020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502" y="5004262"/>
            <a:ext cx="3445873" cy="161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6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VIDRIK tegevused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9424" y="1200727"/>
            <a:ext cx="9275400" cy="44664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t-EE" b="1" dirty="0"/>
          </a:p>
          <a:p>
            <a:pPr marL="0" indent="0">
              <a:lnSpc>
                <a:spcPct val="100000"/>
              </a:lnSpc>
              <a:buNone/>
            </a:pPr>
            <a:r>
              <a:rPr lang="et-EE" sz="2000" b="1" dirty="0"/>
              <a:t>Erinevate projektiideede arendamine ja projektide ettevalmistamine: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2000" dirty="0"/>
              <a:t>koostöös </a:t>
            </a:r>
            <a:r>
              <a:rPr lang="et-EE" sz="2000" dirty="0" err="1"/>
              <a:t>ASga</a:t>
            </a:r>
            <a:r>
              <a:rPr lang="et-EE" sz="2000" dirty="0"/>
              <a:t> Telia ja Kohtla-Järve Linnavalitsusega on alanud </a:t>
            </a:r>
            <a:r>
              <a:rPr lang="et-EE" sz="2000" dirty="0" err="1"/>
              <a:t>KIKi</a:t>
            </a:r>
            <a:r>
              <a:rPr lang="et-EE" sz="2000" dirty="0"/>
              <a:t> rahastatud projektis „Jäätmete süvamahutite täituvuse automaatne jälgimine“</a:t>
            </a:r>
          </a:p>
          <a:p>
            <a:pPr marL="0" indent="0">
              <a:lnSpc>
                <a:spcPct val="100000"/>
              </a:lnSpc>
              <a:buNone/>
            </a:pPr>
            <a:endParaRPr lang="et-EE" sz="20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2000" dirty="0"/>
              <a:t>ÕÜF projektide ettevalmistamine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et-EE" sz="20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et-EE" sz="2000" dirty="0"/>
              <a:t>Projektiideede arendamine: töös ca 5 projekti/arendusideed, mis suunatud </a:t>
            </a:r>
            <a:r>
              <a:rPr lang="et-EE" sz="2000" dirty="0" err="1"/>
              <a:t>digikaksikute</a:t>
            </a:r>
            <a:r>
              <a:rPr lang="et-EE" sz="2000" dirty="0"/>
              <a:t> arendamisele, jääksoojuse kasutamisele, tootmisjääkide kasutamisele, tootmise digitaliseerimisele ja automatiseerimisele.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et-EE" sz="2000" dirty="0"/>
          </a:p>
          <a:p>
            <a:pPr>
              <a:lnSpc>
                <a:spcPct val="100000"/>
              </a:lnSpc>
              <a:buFontTx/>
              <a:buChar char="-"/>
            </a:pPr>
            <a:endParaRPr lang="et-EE" sz="2000" dirty="0"/>
          </a:p>
          <a:p>
            <a:pPr>
              <a:lnSpc>
                <a:spcPct val="100000"/>
              </a:lnSpc>
              <a:buFontTx/>
              <a:buChar char="-"/>
            </a:pPr>
            <a:endParaRPr lang="et-EE" sz="2000" dirty="0"/>
          </a:p>
          <a:p>
            <a:pPr>
              <a:lnSpc>
                <a:spcPct val="100000"/>
              </a:lnSpc>
              <a:buFontTx/>
              <a:buChar char="-"/>
            </a:pPr>
            <a:endParaRPr lang="et-EE" dirty="0"/>
          </a:p>
          <a:p>
            <a:pPr>
              <a:lnSpc>
                <a:spcPct val="100000"/>
              </a:lnSpc>
              <a:buFontTx/>
              <a:buChar char="-"/>
            </a:pPr>
            <a:endParaRPr lang="et-EE" dirty="0"/>
          </a:p>
          <a:p>
            <a:pPr marL="0" indent="0">
              <a:lnSpc>
                <a:spcPct val="100000"/>
              </a:lnSpc>
              <a:buNone/>
            </a:pPr>
            <a:endParaRPr lang="et-EE" dirty="0"/>
          </a:p>
          <a:p>
            <a:pPr marL="0" indent="0">
              <a:lnSpc>
                <a:spcPct val="100000"/>
              </a:lnSpc>
              <a:buNone/>
            </a:pPr>
            <a:endParaRPr lang="et-EE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0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47083" y="1368130"/>
            <a:ext cx="10525345" cy="4652347"/>
          </a:xfrm>
        </p:spPr>
        <p:txBody>
          <a:bodyPr numCol="1">
            <a:normAutofit fontScale="92500" lnSpcReduction="20000"/>
          </a:bodyPr>
          <a:lstStyle/>
          <a:p>
            <a:r>
              <a:rPr lang="et-EE" sz="3200" b="1" dirty="0"/>
              <a:t>Uudsete taastuvenergial põhinevate väike- ning kogukonnaenergeetika rakenduste uurimine ja arendamine. </a:t>
            </a:r>
          </a:p>
          <a:p>
            <a:r>
              <a:rPr lang="et-EE" sz="3200" b="1" dirty="0"/>
              <a:t>Rohetehnoloogiate katse ja õppelabori väljaarendamine. </a:t>
            </a:r>
          </a:p>
          <a:p>
            <a:pPr marL="457200" indent="-457200">
              <a:buFontTx/>
              <a:buChar char="-"/>
            </a:pPr>
            <a:r>
              <a:rPr lang="et-EE" sz="2200" dirty="0"/>
              <a:t>Uudsete väikeenergeetika taastuvenergia tootmistehnoloogiate (nt päikesepaneelid, tuuleelektrijaamad, mikrokoostootmine jms) uurimine ja arendamine </a:t>
            </a:r>
          </a:p>
          <a:p>
            <a:pPr marL="457200" indent="-457200">
              <a:buFontTx/>
              <a:buChar char="-"/>
            </a:pPr>
            <a:r>
              <a:rPr lang="et-EE" sz="2200" dirty="0"/>
              <a:t>Uudsete energiasüsteemide tasakaalustamiseks vajalike paindlikkustehnoloogiate (koormused, energiasalvestid, juhitav mikrotootmine jms) ja -platvormide uurimine ja arendamine</a:t>
            </a:r>
          </a:p>
          <a:p>
            <a:pPr marL="457200" indent="-457200">
              <a:buFontTx/>
              <a:buChar char="-"/>
            </a:pPr>
            <a:r>
              <a:rPr lang="et-EE" sz="2200" dirty="0"/>
              <a:t>Uudsete tehisintellektil põhinevate energeetikalahenduste uurimine ja arendamine energiasüsteemile ja selle osalistele</a:t>
            </a:r>
          </a:p>
          <a:p>
            <a:pPr marL="457200" indent="-457200">
              <a:buFontTx/>
              <a:buChar char="-"/>
            </a:pPr>
            <a:r>
              <a:rPr lang="et-EE" sz="2200" dirty="0"/>
              <a:t>Väike- ning kogukonnaenergeetika lahendused ja rakendamine.</a:t>
            </a:r>
          </a:p>
          <a:p>
            <a:pPr>
              <a:buFontTx/>
              <a:buChar char="-"/>
            </a:pPr>
            <a:endParaRPr lang="et-EE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781175" y="5606534"/>
            <a:ext cx="37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www.taltech.ee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9423" y="483047"/>
            <a:ext cx="10630537" cy="1045950"/>
          </a:xfrm>
        </p:spPr>
        <p:txBody>
          <a:bodyPr>
            <a:normAutofit/>
          </a:bodyPr>
          <a:lstStyle/>
          <a:p>
            <a:r>
              <a:rPr lang="et-EE" sz="3600" dirty="0" err="1"/>
              <a:t>Vidrik</a:t>
            </a:r>
            <a:r>
              <a:rPr lang="et-EE" sz="3600" dirty="0"/>
              <a:t> ja ÕÜF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359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TalTech">
      <a:dk1>
        <a:srgbClr val="000000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FFB4D8"/>
      </a:accent4>
      <a:accent5>
        <a:srgbClr val="222A35"/>
      </a:accent5>
      <a:accent6>
        <a:srgbClr val="595959"/>
      </a:accent6>
      <a:hlink>
        <a:srgbClr val="FE69B2"/>
      </a:hlink>
      <a:folHlink>
        <a:srgbClr val="8496B0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Tech_16-9" id="{E583337D-95F0-4164-8786-677E61ACC151}" vid="{EBADDFDA-25F0-4091-B598-75DE0652C74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618a8d-feaa-4252-8e32-5257c6d3e1c9">
      <Terms xmlns="http://schemas.microsoft.com/office/infopath/2007/PartnerControls"/>
    </lcf76f155ced4ddcb4097134ff3c332f>
    <TaxCatchAll xmlns="6d98d307-c6fb-4d45-863b-4236aa3b91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8D6ECAA6BCDE4E8504978CE57AFA79" ma:contentTypeVersion="14" ma:contentTypeDescription="Create a new document." ma:contentTypeScope="" ma:versionID="0caff1347bda5ac870392fc688bd45d5">
  <xsd:schema xmlns:xsd="http://www.w3.org/2001/XMLSchema" xmlns:xs="http://www.w3.org/2001/XMLSchema" xmlns:p="http://schemas.microsoft.com/office/2006/metadata/properties" xmlns:ns2="e9618a8d-feaa-4252-8e32-5257c6d3e1c9" xmlns:ns3="6d98d307-c6fb-4d45-863b-4236aa3b91d3" targetNamespace="http://schemas.microsoft.com/office/2006/metadata/properties" ma:root="true" ma:fieldsID="cf349d32833f45a638f028a85aa4a8b1" ns2:_="" ns3:_="">
    <xsd:import namespace="e9618a8d-feaa-4252-8e32-5257c6d3e1c9"/>
    <xsd:import namespace="6d98d307-c6fb-4d45-863b-4236aa3b9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18a8d-feaa-4252-8e32-5257c6d3e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e5263c0-7114-47d3-8603-0e3ef132c9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8d307-c6fb-4d45-863b-4236aa3b9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3d03a5d-58e0-475e-95e6-431100b1c212}" ma:internalName="TaxCatchAll" ma:showField="CatchAllData" ma:web="6d98d307-c6fb-4d45-863b-4236aa3b9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759DF3-CD38-4F14-8113-DE0ACB7FD16B}">
  <ds:schemaRefs>
    <ds:schemaRef ds:uri="http://schemas.microsoft.com/office/2006/metadata/properties"/>
    <ds:schemaRef ds:uri="http://schemas.microsoft.com/office/infopath/2007/PartnerControls"/>
    <ds:schemaRef ds:uri="e9618a8d-feaa-4252-8e32-5257c6d3e1c9"/>
    <ds:schemaRef ds:uri="6d98d307-c6fb-4d45-863b-4236aa3b91d3"/>
  </ds:schemaRefs>
</ds:datastoreItem>
</file>

<file path=customXml/itemProps2.xml><?xml version="1.0" encoding="utf-8"?>
<ds:datastoreItem xmlns:ds="http://schemas.openxmlformats.org/officeDocument/2006/customXml" ds:itemID="{5ACA86E2-2370-429E-B4F6-2EAFF814CE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44DC13-83F9-45C9-B57A-AA6DDD4121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618a8d-feaa-4252-8e32-5257c6d3e1c9"/>
    <ds:schemaRef ds:uri="6d98d307-c6fb-4d45-863b-4236aa3b91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973</Words>
  <Application>Microsoft Office PowerPoint</Application>
  <PresentationFormat>Widescreen</PresentationFormat>
  <Paragraphs>144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Office'i kujundus</vt:lpstr>
      <vt:lpstr>TARGAD LAHENDUSED LINNADES  PÄEVAKAVA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</dc:creator>
  <cp:lastModifiedBy>heiko</cp:lastModifiedBy>
  <cp:revision>107</cp:revision>
  <dcterms:created xsi:type="dcterms:W3CDTF">2021-07-08T04:46:45Z</dcterms:created>
  <dcterms:modified xsi:type="dcterms:W3CDTF">2022-11-01T12:46:34Z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0x010100328D6ECAA6BCDE4E8504978CE57AFA79</vt:lpwstr>
  </property>
  <property fmtid="{D5CDD505-2E9C-101B-9397-08002B2CF9AE}" pid="3" name="MediaServiceImageTags">
    <vt:lpwstr/>
  </property>
</Properties>
</file>